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57" r:id="rId2"/>
    <p:sldMasterId id="2147483769" r:id="rId3"/>
  </p:sldMasterIdLst>
  <p:notesMasterIdLst>
    <p:notesMasterId r:id="rId30"/>
  </p:notesMasterIdLst>
  <p:handoutMasterIdLst>
    <p:handoutMasterId r:id="rId31"/>
  </p:handoutMasterIdLst>
  <p:sldIdLst>
    <p:sldId id="266" r:id="rId4"/>
    <p:sldId id="347" r:id="rId5"/>
    <p:sldId id="268" r:id="rId6"/>
    <p:sldId id="358" r:id="rId7"/>
    <p:sldId id="359" r:id="rId8"/>
    <p:sldId id="360" r:id="rId9"/>
    <p:sldId id="362" r:id="rId10"/>
    <p:sldId id="363" r:id="rId11"/>
    <p:sldId id="365" r:id="rId12"/>
    <p:sldId id="274" r:id="rId13"/>
    <p:sldId id="356" r:id="rId14"/>
    <p:sldId id="323" r:id="rId15"/>
    <p:sldId id="354" r:id="rId16"/>
    <p:sldId id="328" r:id="rId17"/>
    <p:sldId id="325" r:id="rId18"/>
    <p:sldId id="369" r:id="rId19"/>
    <p:sldId id="371" r:id="rId20"/>
    <p:sldId id="372" r:id="rId21"/>
    <p:sldId id="338" r:id="rId22"/>
    <p:sldId id="339" r:id="rId23"/>
    <p:sldId id="340" r:id="rId24"/>
    <p:sldId id="345" r:id="rId25"/>
    <p:sldId id="346" r:id="rId26"/>
    <p:sldId id="344" r:id="rId27"/>
    <p:sldId id="368" r:id="rId28"/>
    <p:sldId id="321" r:id="rId29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0099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7" autoAdjust="0"/>
    <p:restoredTop sz="71799" autoAdjust="0"/>
  </p:normalViewPr>
  <p:slideViewPr>
    <p:cSldViewPr>
      <p:cViewPr>
        <p:scale>
          <a:sx n="70" d="100"/>
          <a:sy n="70" d="100"/>
        </p:scale>
        <p:origin x="-216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3342" y="-90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ln>
              <a:solidFill>
                <a:srgbClr val="0F6FC6"/>
              </a:solidFill>
            </a:ln>
          </c:spPr>
          <c:dPt>
            <c:idx val="0"/>
            <c:bubble3D val="0"/>
            <c:spPr>
              <a:solidFill>
                <a:srgbClr val="0000FF"/>
              </a:solidFill>
              <a:ln>
                <a:solidFill>
                  <a:srgbClr val="0F6FC6"/>
                </a:solidFill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rgbClr val="0F6FC6"/>
                </a:solidFill>
              </a:ln>
            </c:spPr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rgbClr val="0F6FC6"/>
                </a:solidFill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solidFill>
                  <a:srgbClr val="0F6FC6"/>
                </a:solidFill>
              </a:ln>
            </c:spPr>
          </c:dPt>
          <c:dLbls>
            <c:dLbl>
              <c:idx val="0"/>
              <c:layout>
                <c:manualLayout>
                  <c:x val="2.0461176727909012E-2"/>
                  <c:y val="-7.5409011373578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8771872265966753E-3"/>
                  <c:y val="-9.1943350831146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4781908213767073"/>
                  <c:y val="3.102816740824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335135608048994"/>
                  <c:y val="-3.5827865266841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Лист1!$C$2:$C$5</c:f>
              <c:numCache>
                <c:formatCode>General</c:formatCode>
                <c:ptCount val="4"/>
                <c:pt idx="0">
                  <c:v>15</c:v>
                </c:pt>
                <c:pt idx="1">
                  <c:v>7.1</c:v>
                </c:pt>
                <c:pt idx="2">
                  <c:v>63.4</c:v>
                </c:pt>
                <c:pt idx="3">
                  <c:v>14.7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ru-RU" sz="2400" b="1" i="0" u="none" strike="noStrike" kern="1200" baseline="0">
                <a:solidFill>
                  <a:prstClr val="black"/>
                </a:solidFill>
                <a:latin typeface="+mj-lt"/>
                <a:ea typeface="+mn-ea"/>
                <a:cs typeface="+mn-cs"/>
              </a:defRPr>
            </a:pPr>
            <a:endParaRPr lang="ru-RU" sz="2400" b="1" i="0" u="none" strike="noStrike" kern="1200" baseline="0" dirty="0">
              <a:solidFill>
                <a:prstClr val="black"/>
              </a:solidFill>
              <a:latin typeface="+mj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660570952126137"/>
          <c:y val="0"/>
        </c:manualLayout>
      </c:layout>
      <c:overlay val="0"/>
    </c:title>
    <c:autoTitleDeleted val="0"/>
    <c:view3D>
      <c:rotX val="50"/>
      <c:rotY val="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Бюджет!$B$10:$B$11</c:f>
              <c:strCache>
                <c:ptCount val="1"/>
                <c:pt idx="0">
                  <c:v>2017 год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99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FF3399"/>
              </a:solidFill>
            </c:spPr>
          </c:dPt>
          <c:dPt>
            <c:idx val="4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bubble3D val="0"/>
            <c:spPr>
              <a:solidFill>
                <a:srgbClr val="0000FF"/>
              </a:solidFill>
            </c:spPr>
          </c:dPt>
          <c:dPt>
            <c:idx val="7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8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9"/>
            <c:bubble3D val="0"/>
            <c:spPr>
              <a:solidFill>
                <a:srgbClr val="FF6600"/>
              </a:solidFill>
            </c:spPr>
          </c:dPt>
          <c:dPt>
            <c:idx val="1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6.0574418073397585E-2"/>
                  <c:y val="-3.375657690456046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3687580281342021E-2"/>
                  <c:y val="-0.1323722221747441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9273763589314045E-3"/>
                  <c:y val="-8.458550901751657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9766199510915765E-2"/>
                  <c:y val="-6.011582758610866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delete val="1"/>
            </c:dLbl>
            <c:dLbl>
              <c:idx val="5"/>
              <c:layout>
                <c:manualLayout>
                  <c:x val="0.15821961461264819"/>
                  <c:y val="-0.1802326933485739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6.4134883889305674E-2"/>
                  <c:y val="1.195558043408282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2.6058902319217966E-2"/>
                  <c:y val="-6.749196670455419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9.0137715800383642E-2"/>
                  <c:y val="-0.1405349379304940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4.6625593410969321E-3"/>
                  <c:y val="-4.063722264477736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0.11445810016115562"/>
                  <c:y val="-5.640078452821481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Бюджет!$A$12:$A$22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безопасность,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окружающейц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Бюджет!$B$12:$B$22</c:f>
              <c:numCache>
                <c:formatCode>#,##0.00</c:formatCode>
                <c:ptCount val="11"/>
                <c:pt idx="0">
                  <c:v>97258.9</c:v>
                </c:pt>
                <c:pt idx="1">
                  <c:v>3030</c:v>
                </c:pt>
                <c:pt idx="2">
                  <c:v>65332.03</c:v>
                </c:pt>
                <c:pt idx="3">
                  <c:v>79524.399999999994</c:v>
                </c:pt>
                <c:pt idx="4">
                  <c:v>126</c:v>
                </c:pt>
                <c:pt idx="5">
                  <c:v>511172.52</c:v>
                </c:pt>
                <c:pt idx="6">
                  <c:v>33087.24</c:v>
                </c:pt>
                <c:pt idx="7">
                  <c:v>665.85</c:v>
                </c:pt>
                <c:pt idx="8">
                  <c:v>55547.92</c:v>
                </c:pt>
                <c:pt idx="9">
                  <c:v>7528.67</c:v>
                </c:pt>
                <c:pt idx="10">
                  <c:v>51958.95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345396830308201"/>
          <c:y val="0.10577676642377741"/>
          <c:w val="0.64590223419883241"/>
          <c:h val="0.7545391812961577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00FF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00990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2"/>
              <c:layout>
                <c:manualLayout>
                  <c:x val="3.6058109844300162E-2"/>
                  <c:y val="0.1177133222157415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Бюджет!$A$40:$A$43</c:f>
              <c:strCache>
                <c:ptCount val="4"/>
                <c:pt idx="0">
                  <c:v>Собственные средства</c:v>
                </c:pt>
                <c:pt idx="1">
                  <c:v>Средства вышестоящих  бюджетов</c:v>
                </c:pt>
                <c:pt idx="2">
                  <c:v>Средства поселений</c:v>
                </c:pt>
                <c:pt idx="3">
                  <c:v>Средства  ОАО «ЛУКОЙЛ-Пермь»</c:v>
                </c:pt>
              </c:strCache>
            </c:strRef>
          </c:cat>
          <c:val>
            <c:numRef>
              <c:f>Бюджет!$C$40:$C$43</c:f>
              <c:numCache>
                <c:formatCode>General</c:formatCode>
                <c:ptCount val="4"/>
                <c:pt idx="0">
                  <c:v>321374.5</c:v>
                </c:pt>
                <c:pt idx="1">
                  <c:v>546020.4</c:v>
                </c:pt>
                <c:pt idx="2">
                  <c:v>37837.599999999999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egendEntry>
        <c:idx val="3"/>
        <c:delete val="1"/>
      </c:legendEntry>
      <c:layout>
        <c:manualLayout>
          <c:xMode val="edge"/>
          <c:yMode val="edge"/>
          <c:x val="4.2421719357735518E-2"/>
          <c:y val="4.6143482654092294E-2"/>
          <c:w val="0.29691195198979486"/>
          <c:h val="0.66775378093962823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0.31868</cdr:x>
      <cdr:y>0.91758</cdr:y>
    </cdr:from>
    <cdr:to>
      <cdr:x>0.80899</cdr:x>
      <cdr:y>0.99787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42337" y="5153710"/>
          <a:ext cx="3142239" cy="4509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905,2</a:t>
          </a:r>
          <a:r>
            <a: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млн. руб</a:t>
          </a:r>
          <a:r>
            <a:rPr lang="ru-RU" sz="2800" b="1" dirty="0" smtClean="0"/>
            <a:t>.</a:t>
          </a:r>
          <a:endParaRPr lang="ru-RU" sz="2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547" cy="497921"/>
          </a:xfrm>
          <a:prstGeom prst="rect">
            <a:avLst/>
          </a:prstGeom>
        </p:spPr>
        <p:txBody>
          <a:bodyPr vert="horz" lIns="91829" tIns="45914" rIns="91829" bIns="459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6" y="1"/>
            <a:ext cx="2972547" cy="497921"/>
          </a:xfrm>
          <a:prstGeom prst="rect">
            <a:avLst/>
          </a:prstGeom>
        </p:spPr>
        <p:txBody>
          <a:bodyPr vert="horz" lIns="91829" tIns="45914" rIns="91829" bIns="45914" rtlCol="0"/>
          <a:lstStyle>
            <a:lvl1pPr algn="r">
              <a:defRPr sz="1200"/>
            </a:lvl1pPr>
          </a:lstStyle>
          <a:p>
            <a:fld id="{E2B70865-7263-4C99-80CB-77A140AF7CF4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7767"/>
            <a:ext cx="2972547" cy="497920"/>
          </a:xfrm>
          <a:prstGeom prst="rect">
            <a:avLst/>
          </a:prstGeom>
        </p:spPr>
        <p:txBody>
          <a:bodyPr vert="horz" lIns="91829" tIns="45914" rIns="91829" bIns="459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6" y="9447767"/>
            <a:ext cx="2972547" cy="497920"/>
          </a:xfrm>
          <a:prstGeom prst="rect">
            <a:avLst/>
          </a:prstGeom>
        </p:spPr>
        <p:txBody>
          <a:bodyPr vert="horz" lIns="91829" tIns="45914" rIns="91829" bIns="45914" rtlCol="0" anchor="b"/>
          <a:lstStyle>
            <a:lvl1pPr algn="r">
              <a:defRPr sz="1200"/>
            </a:lvl1pPr>
          </a:lstStyle>
          <a:p>
            <a:fld id="{C92A073B-5307-4F25-B59D-BAC403483E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995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7363"/>
          </a:xfrm>
          <a:prstGeom prst="rect">
            <a:avLst/>
          </a:prstGeom>
        </p:spPr>
        <p:txBody>
          <a:bodyPr vert="horz" lIns="91515" tIns="45758" rIns="91515" bIns="4575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7" y="2"/>
            <a:ext cx="2971800" cy="497363"/>
          </a:xfrm>
          <a:prstGeom prst="rect">
            <a:avLst/>
          </a:prstGeom>
        </p:spPr>
        <p:txBody>
          <a:bodyPr vert="horz" lIns="91515" tIns="45758" rIns="91515" bIns="4575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F6C27E-19CB-45E5-9117-B4F7B18707EE}" type="datetimeFigureOut">
              <a:rPr lang="ru-RU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15" tIns="45758" rIns="91515" bIns="4575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60"/>
            <a:ext cx="5486400" cy="4476273"/>
          </a:xfrm>
          <a:prstGeom prst="rect">
            <a:avLst/>
          </a:prstGeom>
        </p:spPr>
        <p:txBody>
          <a:bodyPr vert="horz" lIns="91515" tIns="45758" rIns="91515" bIns="4575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7"/>
            <a:ext cx="2971800" cy="497363"/>
          </a:xfrm>
          <a:prstGeom prst="rect">
            <a:avLst/>
          </a:prstGeom>
        </p:spPr>
        <p:txBody>
          <a:bodyPr vert="horz" lIns="91515" tIns="45758" rIns="91515" bIns="4575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7" y="9448187"/>
            <a:ext cx="2971800" cy="497363"/>
          </a:xfrm>
          <a:prstGeom prst="rect">
            <a:avLst/>
          </a:prstGeom>
        </p:spPr>
        <p:txBody>
          <a:bodyPr vert="horz" lIns="91515" tIns="45758" rIns="91515" bIns="4575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9EF26F7-6172-4472-ABFC-419B530BD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189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8050" y="293688"/>
            <a:ext cx="4973638" cy="3730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xfrm>
            <a:off x="116632" y="4109541"/>
            <a:ext cx="6741368" cy="5616624"/>
          </a:xfrm>
          <a:noFill/>
          <a:ln/>
        </p:spPr>
        <p:txBody>
          <a:bodyPr>
            <a:no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2017 г (756756,0 </a:t>
            </a:r>
            <a:r>
              <a:rPr lang="ru-RU" sz="1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         2018 г (807801,5 </a:t>
            </a:r>
            <a:r>
              <a:rPr lang="ru-RU" sz="1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      (+51,0 </a:t>
            </a:r>
            <a:r>
              <a:rPr lang="ru-RU" sz="1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defTabSz="914102">
              <a:defRPr/>
            </a:pPr>
            <a:r>
              <a:rPr lang="ru-RU" alt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 вопросы               9% (66,1)                             9% (69,4)                       +0%   (3,3)</a:t>
            </a:r>
          </a:p>
          <a:p>
            <a:pPr defTabSz="914102">
              <a:defRPr/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(-2,3 приобретение автомобиля для осуществления транспортного обслуживания деятельности ОМСУ, - 0,2 мероприятия по ликвидации МБУ «Транспортник»,+2,6 содержание органов местного самоуправления, +0,5 информационное обеспечение, +0,2 представительские расходы, -0,3 конкурс поселений, входящих в состав ОМР, +0,7 проведение ремонтных работ в помещениях администрации, +1,7 трансп.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ОМСУ, +0,1 ЗАГС, -0,3 содержание парома СП 16 в ненавигационный период, -4,4 субсидии на предупреждение банкротства и восстановления платежеспособности МУП «Тепловые сети», +4,6 содержание объектов,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наход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мун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-ой собственности ОМР, +0,1 прохождения ежегодной диспансеризации муниципальных служащих, +0,1 проведение проверок и аудита подведомственных организаций, +0,2 содержание специализированного жилищного фонда).</a:t>
            </a:r>
          </a:p>
          <a:p>
            <a:pPr defTabSz="914102">
              <a:defRPr/>
            </a:pPr>
            <a:r>
              <a:rPr lang="ru-RU" alt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безопасность                      1% (5,1)                               0% (2,9)            -1%    (-2,2)    </a:t>
            </a:r>
          </a:p>
          <a:p>
            <a:pPr defTabSz="914102">
              <a:defRPr/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(+0,1 обеспечение функций ЕДДС, -2,4 обеспечение деятельности отделов администрации ОМР, +0,1 аттестация соответствия объекта информатизации "Автоматизированное рабочее место администрации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Осинского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района" требованиям по безопасности информации).</a:t>
            </a:r>
          </a:p>
          <a:p>
            <a:pPr defTabSz="914102">
              <a:defRPr/>
            </a:pPr>
            <a:r>
              <a:rPr lang="ru-RU" alt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экономика                           11% (82,4)                           10% (82,8)       -1%    (-0,4) </a:t>
            </a:r>
          </a:p>
          <a:p>
            <a:pPr defTabSz="914102">
              <a:defRPr/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(+0,2 содержание УЭР, -4,1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берегоукрепление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Воткинского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водохранилища в г. Осе; +0,4 выполнение комплексных кадастровых работ, +0,2 расходы на ликвидацию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Осинского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фонда поддержки малого предпринимательства и развития сельского хозяйства, -0,2 создание условий для повышения инвестиционной привлекательности сельскохозяйственной отрасли, -2,0 субсидирование части затрат на приобретение кормов и семян; +8,9 ремонт а/м дорог; -0,4 м/б трансферты на ремонт а/м дорог (ОГП,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Паклинское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с/п); -0,3 выполнение работ по перевозке пассажиров и багажа автомобильным транспортом на территории ОМР (остатки 2016г); -1,6 повышение безопасности дорожных условий автомобильных дорог, -1,5 разработка правил территорий сельских поселений и разработка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ген.планов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сельских поселений.</a:t>
            </a:r>
            <a:endParaRPr lang="ru-RU" alt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102">
              <a:defRPr/>
            </a:pPr>
            <a:r>
              <a:rPr lang="ru-RU" alt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Жилищно-коммун. хозяйство                     1 % (9,7)                            3%  (24,1)          2%     (+14,4)  </a:t>
            </a:r>
          </a:p>
          <a:p>
            <a:pPr defTabSz="914102">
              <a:defRPr/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(+5,6 распределительный газопровод для газоснабжения жилых домов д.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Язлова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(+5,1 ПК, +0,5 м/б ); +7,9 ИП «Распределительный газопровод для газоснабжения с.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Кузнечиха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(+5,9 ПК, +2,0 м/б); +0,9 ИП «Ремонт водопроводных сетей в п. Рейд»; +1,0 ИП «Ремонт водопроводных сетей д.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Пермяково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 +8,7 строительство блочных котлов в с.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Гамицы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-2,1 ИП «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Распред.газопровод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газоснабжения жилых домов в д. Петухова; -7,6 ИП «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Газопровод для газоснабжения жилых домов в д. Тишкова».) </a:t>
            </a:r>
          </a:p>
          <a:p>
            <a:pPr defTabSz="914102">
              <a:defRPr/>
            </a:pPr>
            <a:r>
              <a:rPr lang="ru-RU" alt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                                               64% (484,0)                         62% (499,5)     -2%  (+15,5)</a:t>
            </a:r>
          </a:p>
          <a:p>
            <a:pPr defTabSz="914102">
              <a:defRPr/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(+0,5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Здоровьесбережение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работников сферы образования как условие качества обучения и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здоровьесбережение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работников сферы искусств; +1,4 соц. поддержка педагогических работников; +4,8 Приведение в нормативное состояние образовательных организаций; +1,5 Субсидии на выполнение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муниц.задания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(ДШИ); +0,5 Изготовление НПД на ремонт 2 этажа здания (МБУ ДО «ДШИ»); +4,7 ИП «Устройство газовых котлов наружного применения» ДЮСШ; +0,3 Обеспечение односменного режима обучения в 1-11 (12) классах общеобразовательных организаций; -4,4  ИП «Газовые котлы наружного применения» МБДОУ «Лира»; +5,2 Увеличение финансирования по субвенциям из краевого бюджета, + 1,0 дошкольное образование.)</a:t>
            </a:r>
          </a:p>
          <a:p>
            <a:pPr defTabSz="914102">
              <a:defRPr/>
            </a:pPr>
            <a:r>
              <a:rPr lang="ru-RU" alt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                                                     3% (25,6)                              2%  (14,9)        -1%  (-10,7)</a:t>
            </a:r>
          </a:p>
          <a:p>
            <a:pPr defTabSz="914102">
              <a:defRPr/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(-7,1 Реконструкция здания под КДЦ по адресу: Осинский район,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с.Верхняя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Давыдовка, ул. Молодежная,6; -3,5 Реализация проекта инициативного бюджетирования «Сквер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Витуса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Беринга»; -0,1 перераспределение средств между мероприятиями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муниц.программы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«Культура ОМР»)</a:t>
            </a:r>
          </a:p>
          <a:p>
            <a:pPr defTabSz="914102">
              <a:defRPr/>
            </a:pPr>
            <a:r>
              <a:rPr lang="ru-RU" alt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Здравоохранение                                        0% (1,9)                               1%  (5,4)            1%   (+3,5) </a:t>
            </a:r>
          </a:p>
          <a:p>
            <a:pPr defTabSz="914102">
              <a:defRPr/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(-1,5 ИП «ФАП по адресу: Осинский район,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Пальское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с/п,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с.Кузнечиха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ул.Молодежная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 -0,2 обеспечение учреждений здравоохранения медицинскими работниками по наиболее востребованным врачебным специальностям; -0,2 ПСД по объекту «ФАП по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адресу:Осинский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район,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Пальское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с/п,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с.Кузнечиха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ул.Молодежная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+1,8 Инвестиционный проект «ФАП по адресу: Пермский край, Горское с/п,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п.Рейд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ул. Садовая; +3,6 ФАП пункт по адресу: Пермский край, Осинский район,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п.Рейд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ул. Садовая.)</a:t>
            </a:r>
          </a:p>
          <a:p>
            <a:pPr defTabSz="914102">
              <a:defRPr/>
            </a:pPr>
            <a:r>
              <a:rPr lang="ru-RU" alt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                                 5% (34,7)                             5% (43,2)           0%  (+8,5)</a:t>
            </a:r>
          </a:p>
          <a:p>
            <a:pPr defTabSz="914102">
              <a:defRPr/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(+0,2 пенсионное обеспечение за выслугу лет; +7,1 предоставление социальных и дополнительных социальных выплат молодым семьям на приобретение (строительство) жилья; -1,1 обеспечение жильем отдельных категорий граждан, установленных ФЗ от 24.11.1995 г №181-ФЗ «О социальной защите инвалидов в РФ»; +0,1 обеспечение жильем отдельных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кат.граждан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установленных ФЗ от 12.01.1995 г №5-ФЗ «О ветеранах»; -0,4 предоставление мер соц. поддержки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пед.работникам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-5,2 ФЦП «Устойчивое развитие сельских территорий; -1,0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части родительской платы; +7,4 строительство и приобретение жилых помещений для детей сирот и детей, оставшихся без попечения родителей; +1,5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соц.поддержка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учащимся из многодетных и малоимущих семей; -0,1 обучение детей-инвалидов в дошкольных образовательных организациях и на дому;).</a:t>
            </a:r>
            <a:endParaRPr lang="ru-RU" alt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102">
              <a:defRPr/>
            </a:pPr>
            <a:r>
              <a:rPr lang="ru-RU" alt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Физкультура и спорт                                   0% (2,9)                             2% (17,8)            2% (+14,9)</a:t>
            </a:r>
          </a:p>
          <a:p>
            <a:pPr defTabSz="914102">
              <a:defRPr/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(+12,6 Реконструкция стадиона МБУ ДОД «ДЮСШ» по адресу: Пермский край, г. Оса ул. Советская 45а; +0,2 приобщение различных слоев населения ОМР к регулярным занятиям физической культурой и спортом, </a:t>
            </a:r>
            <a:r>
              <a:rPr lang="en-US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+2,3 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открытой спортивной площадки МБОУ "ОСОШ №1 имени Героя РФ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В.П.Брюхова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по адресу :618120, Пермский край,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г.Оса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ул.Советская,30; -0,1 ПСД «Строительство межшкольного стадиона» МБУ СОШ№3; -0,1 ПСД на реконструкцию стадиона МБУ ДЮСШ.</a:t>
            </a:r>
          </a:p>
          <a:p>
            <a:pPr defTabSz="914102">
              <a:defRPr/>
            </a:pPr>
            <a:r>
              <a:rPr lang="ru-RU" alt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                    6% (44,1)                            6% (47,8)            0% (+3,7)        </a:t>
            </a:r>
          </a:p>
          <a:p>
            <a:pPr defTabSz="914102">
              <a:defRPr/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(+3,7 оказание финансовой помощи в связи с несбалансированностью бюджетов с/п).</a:t>
            </a:r>
          </a:p>
          <a:p>
            <a:pPr defTabSz="914102">
              <a:defRPr/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                                                     </a:t>
            </a:r>
            <a:r>
              <a:rPr lang="ru-RU" b="1" dirty="0" smtClean="0"/>
              <a:t>2017 год                      2018 год</a:t>
            </a:r>
            <a:endParaRPr lang="ru-RU" b="1" dirty="0"/>
          </a:p>
          <a:p>
            <a:r>
              <a:rPr lang="ru-RU" dirty="0" smtClean="0"/>
              <a:t>Средства районного бюджета               299 616,4 (98,3%)              316 878,8 (98,1%)                +17,3 млн. руб.</a:t>
            </a:r>
          </a:p>
          <a:p>
            <a:r>
              <a:rPr lang="ru-RU" dirty="0" smtClean="0"/>
              <a:t>Средства </a:t>
            </a:r>
            <a:r>
              <a:rPr lang="ru-RU" dirty="0"/>
              <a:t>краевого                               </a:t>
            </a:r>
            <a:r>
              <a:rPr lang="ru-RU" dirty="0" smtClean="0"/>
              <a:t>449 067,9 (98,1%)              472 783,3</a:t>
            </a:r>
            <a:r>
              <a:rPr lang="ru-RU" baseline="0" dirty="0" smtClean="0"/>
              <a:t> </a:t>
            </a:r>
            <a:r>
              <a:rPr lang="ru-RU" dirty="0" smtClean="0"/>
              <a:t>(93,0%)                 +23,7  млн. руб.</a:t>
            </a:r>
            <a:endParaRPr lang="ru-RU" dirty="0"/>
          </a:p>
          <a:p>
            <a:r>
              <a:rPr lang="ru-RU" dirty="0"/>
              <a:t>Средства бюджетов поселений</a:t>
            </a:r>
            <a:r>
              <a:rPr lang="ru-RU" dirty="0" smtClean="0"/>
              <a:t>             8 071,7</a:t>
            </a:r>
            <a:r>
              <a:rPr lang="ru-RU" baseline="0" dirty="0" smtClean="0"/>
              <a:t> </a:t>
            </a:r>
            <a:r>
              <a:rPr lang="ru-RU" dirty="0" smtClean="0"/>
              <a:t>(97,4%)                    5 661,5 (97,9%)                  -2,4 млн. руб.</a:t>
            </a:r>
          </a:p>
          <a:p>
            <a:r>
              <a:rPr lang="ru-RU" dirty="0" smtClean="0"/>
              <a:t>Средства</a:t>
            </a:r>
            <a:r>
              <a:rPr lang="ru-RU" baseline="0" dirty="0" smtClean="0"/>
              <a:t> ПАО «Лукойл-Пермь»                                                      12 478,0 (100%)                   +12,5 млн. руб.</a:t>
            </a:r>
            <a:endParaRPr lang="ru-RU" dirty="0" smtClean="0"/>
          </a:p>
          <a:p>
            <a:pPr defTabSz="915152"/>
            <a:r>
              <a:rPr lang="ru-RU" b="1" dirty="0" smtClean="0"/>
              <a:t> ВСЕГО                                                 </a:t>
            </a:r>
            <a:r>
              <a:rPr lang="ru-RU" b="1" baseline="0" dirty="0" smtClean="0"/>
              <a:t>756 756,0  (96,6%)          807 801,6 (95,1%)               +51,4 млн. руб.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69C02-B935-4DB5-9572-462A5939D91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Упорядоченная совокупность расходов, находящихся в определенной взаимной связи</a:t>
            </a:r>
          </a:p>
          <a:p>
            <a:endParaRPr lang="ru-RU" dirty="0" smtClean="0"/>
          </a:p>
          <a:p>
            <a:r>
              <a:rPr lang="ru-RU" dirty="0" smtClean="0"/>
              <a:t>Социальная сфера 72,6%</a:t>
            </a:r>
          </a:p>
          <a:p>
            <a:endParaRPr lang="ru-RU" dirty="0" smtClean="0"/>
          </a:p>
          <a:p>
            <a:r>
              <a:rPr lang="ru-RU" dirty="0" smtClean="0"/>
              <a:t>Доля расходов в виде субсидий составила 66,1% (500,453 </a:t>
            </a:r>
            <a:r>
              <a:rPr lang="ru-RU" dirty="0" err="1" smtClean="0"/>
              <a:t>тыс.руб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EF26F7-6172-4472-ABFC-419B530BD92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9161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33413" y="282575"/>
            <a:ext cx="5591175" cy="41925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>
          <a:xfrm>
            <a:off x="188641" y="4724960"/>
            <a:ext cx="6408712" cy="447627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7500" lnSpcReduction="20000"/>
          </a:bodyPr>
          <a:lstStyle/>
          <a:p>
            <a:endParaRPr lang="ru-RU" altLang="ru-RU" dirty="0" smtClean="0"/>
          </a:p>
          <a:p>
            <a:r>
              <a:rPr lang="ru-RU" altLang="ru-RU" dirty="0" smtClean="0"/>
              <a:t>Муниципальные программы:                                                                                                                    план         факт       остаток     % </a:t>
            </a:r>
            <a:r>
              <a:rPr lang="ru-RU" altLang="ru-RU" dirty="0" err="1" smtClean="0"/>
              <a:t>исп</a:t>
            </a:r>
            <a:r>
              <a:rPr lang="ru-RU" altLang="ru-RU" dirty="0" smtClean="0"/>
              <a:t>-я</a:t>
            </a:r>
          </a:p>
          <a:p>
            <a:r>
              <a:rPr lang="ru-RU" altLang="ru-RU" b="1" dirty="0" smtClean="0"/>
              <a:t>ВСЕГО:                                                                                                                                                              750643,8    716407,9   34235,9    95,5</a:t>
            </a:r>
          </a:p>
          <a:p>
            <a:r>
              <a:rPr lang="ru-RU" altLang="ru-RU" dirty="0" smtClean="0"/>
              <a:t>1. МП "Развитие сферы предпринимательства Осинского муниципального района»           280,0        280,0          0,0            100</a:t>
            </a:r>
          </a:p>
          <a:p>
            <a:r>
              <a:rPr lang="ru-RU" altLang="ru-RU" dirty="0" smtClean="0"/>
              <a:t>2. МП "Развитие сельского хозяйства </a:t>
            </a:r>
            <a:r>
              <a:rPr lang="ru-RU" altLang="ru-RU" dirty="0" err="1" smtClean="0"/>
              <a:t>Осинского</a:t>
            </a:r>
            <a:r>
              <a:rPr lang="ru-RU" altLang="ru-RU" dirty="0" smtClean="0"/>
              <a:t> муниципального района»                           4039,0       4021,7        17,3            99,6</a:t>
            </a:r>
          </a:p>
          <a:p>
            <a:r>
              <a:rPr lang="ru-RU" altLang="ru-RU" dirty="0" smtClean="0"/>
              <a:t>3. МП "Совершенствование муниципальной службы в Осинском муниципальном районе» 29110,5    28870,3       240,2         </a:t>
            </a:r>
            <a:r>
              <a:rPr lang="ru-RU" altLang="ru-RU" baseline="0" dirty="0" smtClean="0"/>
              <a:t> 99,2</a:t>
            </a:r>
            <a:endParaRPr lang="ru-RU" altLang="ru-RU" dirty="0" smtClean="0"/>
          </a:p>
          <a:p>
            <a:r>
              <a:rPr lang="ru-RU" altLang="ru-RU" dirty="0" smtClean="0"/>
              <a:t>4. МП "Развитие системы образования Осинского муниципального района»                        525386,7    496394,2     28992,5       94,5</a:t>
            </a:r>
            <a:endParaRPr lang="ru-RU" altLang="ru-RU" dirty="0" smtClean="0">
              <a:solidFill>
                <a:srgbClr val="FF0000"/>
              </a:solidFill>
            </a:endParaRPr>
          </a:p>
          <a:p>
            <a:r>
              <a:rPr lang="ru-RU" altLang="ru-RU" dirty="0" smtClean="0"/>
              <a:t>5. МП "Обеспечение безопасности жизнедеятельности населения и территории ОМР»      2873,4       2844,5        28,9           99,0</a:t>
            </a:r>
          </a:p>
          <a:p>
            <a:r>
              <a:rPr lang="ru-RU" altLang="ru-RU" dirty="0" smtClean="0"/>
              <a:t>6. МП "Развитие транспортной системы Осинского муниципального района»                     48958,5     47585,7      1372,8        </a:t>
            </a:r>
            <a:r>
              <a:rPr lang="ru-RU" altLang="ru-RU" baseline="0" dirty="0" smtClean="0"/>
              <a:t> </a:t>
            </a:r>
            <a:r>
              <a:rPr lang="ru-RU" altLang="ru-RU" dirty="0" smtClean="0"/>
              <a:t>97,2</a:t>
            </a:r>
          </a:p>
          <a:p>
            <a:r>
              <a:rPr lang="ru-RU" altLang="ru-RU" dirty="0" smtClean="0"/>
              <a:t>7. МП "Развитие физической культуры, спорта и формирование ЗОЖ в ОМР»                      18038,7     17749,7       289,0         98,4</a:t>
            </a:r>
          </a:p>
          <a:p>
            <a:r>
              <a:rPr lang="ru-RU" altLang="ru-RU" dirty="0" smtClean="0"/>
              <a:t>8. МП "Культура Осинского муниципального района»                                                                   44193,2      41913,7      2279,5        94,8</a:t>
            </a:r>
          </a:p>
          <a:p>
            <a:r>
              <a:rPr lang="ru-RU" altLang="ru-RU" dirty="0" smtClean="0"/>
              <a:t>9. МП "Управление муниципальными финансами Осинского муниципального района»      55490,8      55385,2      105,6         99,8</a:t>
            </a:r>
          </a:p>
          <a:p>
            <a:r>
              <a:rPr lang="ru-RU" altLang="ru-RU" dirty="0" smtClean="0"/>
              <a:t>10. МП  "Эффективное управление земельными ресурсами и имуществом ОМР»               16624,2</a:t>
            </a:r>
            <a:r>
              <a:rPr lang="ru-RU" altLang="ru-RU" baseline="0" dirty="0" smtClean="0"/>
              <a:t>      15714,1</a:t>
            </a:r>
            <a:r>
              <a:rPr lang="ru-RU" altLang="ru-RU" dirty="0" smtClean="0"/>
              <a:t>       910,1         94,5</a:t>
            </a:r>
          </a:p>
          <a:p>
            <a:r>
              <a:rPr lang="ru-RU" altLang="ru-RU" dirty="0" smtClean="0"/>
              <a:t>11. МП "Развитие здравоохранения в Осинском муниципальном районе»                           5538,6       5538,6          0,0           100</a:t>
            </a:r>
            <a:endParaRPr lang="ru-RU" altLang="ru-RU" baseline="0" dirty="0" smtClean="0"/>
          </a:p>
          <a:p>
            <a:r>
              <a:rPr lang="ru-RU" altLang="ru-RU" baseline="0" dirty="0" smtClean="0"/>
              <a:t>12. МП "Совершенствование градостроительной деятельности ОМР»                                     35,2             35,2           0,0           100</a:t>
            </a:r>
          </a:p>
          <a:p>
            <a:r>
              <a:rPr lang="ru-RU" altLang="ru-RU" baseline="0" dirty="0" smtClean="0"/>
              <a:t>13. МП "Улучшение гражданского единства и гармонизации межнациональных                 75,0             75,0           0,0           100</a:t>
            </a:r>
          </a:p>
          <a:p>
            <a:r>
              <a:rPr lang="ru-RU" altLang="ru-RU" baseline="0" dirty="0" smtClean="0"/>
              <a:t>отношений на территории </a:t>
            </a:r>
            <a:r>
              <a:rPr lang="ru-RU" altLang="ru-RU" baseline="0" dirty="0" err="1" smtClean="0"/>
              <a:t>Осинского</a:t>
            </a:r>
            <a:r>
              <a:rPr lang="ru-RU" altLang="ru-RU" baseline="0" dirty="0" smtClean="0"/>
              <a:t> муниципального района» </a:t>
            </a:r>
          </a:p>
          <a:p>
            <a:r>
              <a:rPr lang="ru-RU" altLang="ru-RU" baseline="0" dirty="0" smtClean="0"/>
              <a:t>                                        </a:t>
            </a:r>
            <a:endParaRPr lang="ru-RU" altLang="ru-RU" dirty="0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09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667" indent="-285641" defTabSz="93309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565" indent="-228512" defTabSz="93309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590" indent="-228512" defTabSz="93309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6616" indent="-228512" defTabSz="93309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3641" indent="-228512" defTabSz="933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0667" indent="-228512" defTabSz="933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7693" indent="-228512" defTabSz="933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4718" indent="-228512" defTabSz="933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1D2347-76B9-4926-9825-10AD29326F0F}" type="slidenum">
              <a:rPr lang="ru-RU" altLang="ru-RU" smtClean="0"/>
              <a:pPr eaLnBrk="1" hangingPunct="1"/>
              <a:t>14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4563" y="746125"/>
            <a:ext cx="4968875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8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65,6% программа</a:t>
            </a:r>
            <a:r>
              <a:rPr lang="ru-RU" baseline="0" dirty="0" smtClean="0"/>
              <a:t> развитие системы образования</a:t>
            </a:r>
          </a:p>
          <a:p>
            <a:pPr defTabSz="9148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46A62-3142-4048-8DD8-123ED74AC3A4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60648" y="4541590"/>
            <a:ext cx="6408712" cy="4659644"/>
          </a:xfrm>
        </p:spPr>
        <p:txBody>
          <a:bodyPr>
            <a:noAutofit/>
          </a:bodyPr>
          <a:lstStyle/>
          <a:p>
            <a:pPr marL="230337" indent="-230337" defTabSz="914050">
              <a:spcBef>
                <a:spcPct val="0"/>
              </a:spcBef>
              <a:defRPr/>
            </a:pPr>
            <a:r>
              <a:rPr lang="ru-RU" altLang="ru-RU" sz="1000" b="1" dirty="0">
                <a:latin typeface="Times New Roman" pitchFamily="18" charset="0"/>
                <a:cs typeface="Times New Roman" panose="02020603050405020304" pitchFamily="18" charset="0"/>
              </a:rPr>
              <a:t>1. Содержание ОМСУ  23 351,5 тыс. руб., </a:t>
            </a:r>
            <a:r>
              <a:rPr lang="ru-RU" altLang="ru-RU" sz="1000" dirty="0">
                <a:latin typeface="Times New Roman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pPr marL="230337" indent="-230337" defTabSz="914050">
              <a:spcBef>
                <a:spcPct val="0"/>
              </a:spcBef>
              <a:defRPr/>
            </a:pPr>
            <a:r>
              <a:rPr lang="ru-RU" altLang="ru-RU" sz="1000" dirty="0">
                <a:latin typeface="Times New Roman" pitchFamily="18" charset="0"/>
                <a:cs typeface="Times New Roman" panose="02020603050405020304" pitchFamily="18" charset="0"/>
              </a:rPr>
              <a:t>Глава муниципального района – 1377,1</a:t>
            </a:r>
          </a:p>
          <a:p>
            <a:pPr marL="230337" indent="-230337" defTabSz="914050">
              <a:spcBef>
                <a:spcPct val="0"/>
              </a:spcBef>
              <a:defRPr/>
            </a:pPr>
            <a:r>
              <a:rPr lang="ru-RU" altLang="ru-RU" sz="1000" dirty="0">
                <a:latin typeface="Times New Roman" pitchFamily="18" charset="0"/>
                <a:cs typeface="Times New Roman" panose="02020603050405020304" pitchFamily="18" charset="0"/>
              </a:rPr>
              <a:t>Руководитель КСП – 1088,5</a:t>
            </a:r>
          </a:p>
          <a:p>
            <a:pPr marL="230337" indent="-230337" defTabSz="914050">
              <a:spcBef>
                <a:spcPct val="0"/>
              </a:spcBef>
              <a:defRPr/>
            </a:pPr>
            <a:r>
              <a:rPr lang="ru-RU" altLang="ru-RU" sz="1000" dirty="0">
                <a:latin typeface="Times New Roman" pitchFamily="18" charset="0"/>
                <a:cs typeface="Times New Roman" panose="02020603050405020304" pitchFamily="18" charset="0"/>
              </a:rPr>
              <a:t>КСП – 1768,2</a:t>
            </a:r>
          </a:p>
          <a:p>
            <a:pPr marL="230337" indent="-230337" defTabSz="914050">
              <a:spcBef>
                <a:spcPct val="0"/>
              </a:spcBef>
              <a:defRPr/>
            </a:pPr>
            <a:r>
              <a:rPr lang="ru-RU" altLang="ru-RU" sz="1000" dirty="0">
                <a:latin typeface="Times New Roman" pitchFamily="18" charset="0"/>
                <a:cs typeface="Times New Roman" panose="02020603050405020304" pitchFamily="18" charset="0"/>
              </a:rPr>
              <a:t>Председатель ЗС – 1105,3</a:t>
            </a:r>
          </a:p>
          <a:p>
            <a:pPr marL="230337" indent="-230337" defTabSz="914050">
              <a:spcBef>
                <a:spcPct val="0"/>
              </a:spcBef>
              <a:defRPr/>
            </a:pPr>
            <a:r>
              <a:rPr lang="ru-RU" altLang="ru-RU" sz="1000" dirty="0">
                <a:latin typeface="Times New Roman" pitchFamily="18" charset="0"/>
                <a:cs typeface="Times New Roman" panose="02020603050405020304" pitchFamily="18" charset="0"/>
              </a:rPr>
              <a:t>Депутаты ЗС – 222,5</a:t>
            </a:r>
          </a:p>
          <a:p>
            <a:pPr marL="230337" indent="-230337" defTabSz="914050">
              <a:spcBef>
                <a:spcPct val="0"/>
              </a:spcBef>
              <a:defRPr/>
            </a:pPr>
            <a:r>
              <a:rPr lang="ru-RU" altLang="ru-RU" sz="1000" dirty="0">
                <a:latin typeface="Times New Roman" pitchFamily="18" charset="0"/>
                <a:cs typeface="Times New Roman" panose="02020603050405020304" pitchFamily="18" charset="0"/>
              </a:rPr>
              <a:t>Аппарат ЗС – 1039,3</a:t>
            </a:r>
          </a:p>
          <a:p>
            <a:pPr marL="230337" indent="-230337" defTabSz="914050">
              <a:spcBef>
                <a:spcPct val="0"/>
              </a:spcBef>
              <a:defRPr/>
            </a:pPr>
            <a:r>
              <a:rPr lang="ru-RU" altLang="ru-RU" sz="1000" dirty="0">
                <a:latin typeface="Times New Roman" pitchFamily="18" charset="0"/>
                <a:cs typeface="Times New Roman" panose="02020603050405020304" pitchFamily="18" charset="0"/>
              </a:rPr>
              <a:t>Представительские расходы ЗС – 89,5</a:t>
            </a:r>
          </a:p>
          <a:p>
            <a:pPr marL="230337" indent="-230337" defTabSz="914050">
              <a:spcBef>
                <a:spcPct val="0"/>
              </a:spcBef>
              <a:defRPr/>
            </a:pPr>
            <a:r>
              <a:rPr lang="ru-RU" altLang="ru-RU" sz="1000" dirty="0">
                <a:latin typeface="Times New Roman" pitchFamily="18" charset="0"/>
                <a:cs typeface="Times New Roman" panose="02020603050405020304" pitchFamily="18" charset="0"/>
              </a:rPr>
              <a:t>УЭР – 3784,0</a:t>
            </a:r>
          </a:p>
          <a:p>
            <a:pPr marL="230337" indent="-230337" defTabSz="914050">
              <a:spcBef>
                <a:spcPct val="0"/>
              </a:spcBef>
              <a:defRPr/>
            </a:pPr>
            <a:r>
              <a:rPr lang="ru-RU" altLang="ru-RU" sz="1000" dirty="0">
                <a:latin typeface="Times New Roman" pitchFamily="18" charset="0"/>
                <a:cs typeface="Times New Roman" panose="02020603050405020304" pitchFamily="18" charset="0"/>
              </a:rPr>
              <a:t>УРИ – 4877,2</a:t>
            </a:r>
          </a:p>
          <a:p>
            <a:pPr marL="230337" indent="-230337" defTabSz="914050">
              <a:spcBef>
                <a:spcPct val="0"/>
              </a:spcBef>
              <a:defRPr/>
            </a:pPr>
            <a:r>
              <a:rPr lang="ru-RU" altLang="ru-RU" sz="1000" dirty="0">
                <a:latin typeface="Times New Roman" pitchFamily="18" charset="0"/>
                <a:cs typeface="Times New Roman" panose="02020603050405020304" pitchFamily="18" charset="0"/>
              </a:rPr>
              <a:t>УСР – 3981,6</a:t>
            </a:r>
          </a:p>
          <a:p>
            <a:pPr marL="230337" indent="-230337" defTabSz="914050">
              <a:spcBef>
                <a:spcPct val="0"/>
              </a:spcBef>
              <a:defRPr/>
            </a:pPr>
            <a:r>
              <a:rPr lang="ru-RU" altLang="ru-RU" sz="1000" dirty="0">
                <a:latin typeface="Times New Roman" pitchFamily="18" charset="0"/>
                <a:cs typeface="Times New Roman" panose="02020603050405020304" pitchFamily="18" charset="0"/>
              </a:rPr>
              <a:t>КИО-130,2</a:t>
            </a:r>
          </a:p>
          <a:p>
            <a:pPr marL="230337" indent="-230337" defTabSz="914050">
              <a:spcBef>
                <a:spcPct val="0"/>
              </a:spcBef>
              <a:defRPr/>
            </a:pPr>
            <a:r>
              <a:rPr lang="ru-RU" altLang="ru-RU" sz="1000" dirty="0">
                <a:latin typeface="Times New Roman" pitchFamily="18" charset="0"/>
                <a:cs typeface="Times New Roman" panose="02020603050405020304" pitchFamily="18" charset="0"/>
              </a:rPr>
              <a:t>Администрация ОМР – 3055,1</a:t>
            </a:r>
          </a:p>
          <a:p>
            <a:pPr marL="230337" indent="-230337" defTabSz="914050">
              <a:spcBef>
                <a:spcPct val="0"/>
              </a:spcBef>
              <a:defRPr/>
            </a:pPr>
            <a:r>
              <a:rPr lang="ru-RU" altLang="ru-RU" sz="1000" dirty="0">
                <a:latin typeface="Times New Roman" pitchFamily="18" charset="0"/>
                <a:cs typeface="Times New Roman" panose="02020603050405020304" pitchFamily="18" charset="0"/>
              </a:rPr>
              <a:t>Оценка деятельности глав муниципальных районов и городских округов ПК – 833,0</a:t>
            </a:r>
          </a:p>
          <a:p>
            <a:pPr marL="230337" indent="-230337" defTabSz="914050">
              <a:spcBef>
                <a:spcPct val="0"/>
              </a:spcBef>
              <a:defRPr/>
            </a:pPr>
            <a:r>
              <a:rPr lang="ru-RU" sz="1000" b="1" dirty="0">
                <a:latin typeface="Times New Roman" pitchFamily="18" charset="0"/>
                <a:cs typeface="Times New Roman" panose="02020603050405020304" pitchFamily="18" charset="0"/>
              </a:rPr>
              <a:t>2. Резервный фонд </a:t>
            </a:r>
            <a:r>
              <a:rPr lang="ru-RU" sz="1000" dirty="0">
                <a:latin typeface="Times New Roman" pitchFamily="18" charset="0"/>
                <a:cs typeface="Times New Roman" panose="02020603050405020304" pitchFamily="18" charset="0"/>
              </a:rPr>
              <a:t>на 2018 год- 3196,7 тыс. руб.</a:t>
            </a:r>
          </a:p>
          <a:p>
            <a:pPr marL="230337" indent="-230337" defTabSz="914050">
              <a:spcBef>
                <a:spcPct val="0"/>
              </a:spcBef>
              <a:defRPr/>
            </a:pPr>
            <a:r>
              <a:rPr lang="ru-RU" sz="1000" b="1" dirty="0">
                <a:latin typeface="Times New Roman" pitchFamily="18" charset="0"/>
                <a:cs typeface="Times New Roman" panose="02020603050405020304" pitchFamily="18" charset="0"/>
              </a:rPr>
              <a:t>3.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организации оздоровления и отдыха детей. </a:t>
            </a:r>
          </a:p>
          <a:p>
            <a:pPr algn="just"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плане на 2018 год предусмотрено 2814,1 тыс. руб., в том числе администрирование в сумме 84,0 тыс. руб. Средства израсходованы в сумме 2778,4 тыс. руб. (98,8%) Остаток 35,7 тыс. руб., в том числе администрирование 0,6 тыс. руб. Оздоровлено 182 ребенка. На основании 7 соглашений перечислены хозяйствующим субъектам на организацию отдыха детей в сумме 1161,7 тыс. руб. (96 детей), на компенсацию родителям части расходов оплаты стоимости за путевку в сумме 581,8 тыс. руб. (40 путевок), по муниципальным контрактам на приобретение путевок в стационарные организации отдыха и оздоровления детей в сумме 921,8 тыс. руб. (46детей). А также были выделены денежные средства в сумме 47,5 тыс. руб. на обеспечение проезда к местам оздоровления и отдыха и обратно организованных групп детей, израсходовано 29,7 тыс. руб. 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050">
              <a:defRPr/>
            </a:pP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Субсидии социально-ориентированным некоммерческим организациям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проведение социально-значимых и спортивных мероприятий на 2018 год запланированы и израсходованы в сумме 878,0 тыс. руб.:</a:t>
            </a:r>
          </a:p>
          <a:p>
            <a:pPr defTabSz="914050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Осинская районная организация ветеранов (пенсионеров) войны и труда - 225,0 тыс. руб.</a:t>
            </a:r>
          </a:p>
          <a:p>
            <a:pPr defTabSz="914050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Осинская городская организация Пермской краевой организации общероссийской общественной организации «Всероссийское общество инвалидов» - 199,0 тыс. руб.</a:t>
            </a:r>
          </a:p>
          <a:p>
            <a:pPr defTabSz="914050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Осинское районное некоммерческое партнерство ветеранов войн, участников боевых действий «Гранит» - 190,0 тыс. руб.</a:t>
            </a:r>
          </a:p>
          <a:p>
            <a:pPr defTabSz="914050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Пермская краевая организация «Всероссийское общество слепых» (для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Осинской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местной организации Всероссийского общества слепых) - 100,0 тыс. руб.</a:t>
            </a:r>
          </a:p>
          <a:p>
            <a:pPr defTabSz="914050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РОООО «Союз пенсионеров» - 41,0 тыс. руб.</a:t>
            </a:r>
          </a:p>
          <a:p>
            <a:pPr defTabSz="914050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АНО «Мать защитника отечества» - 40,0 тыс. руб.</a:t>
            </a:r>
          </a:p>
          <a:p>
            <a:pPr defTabSz="914050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ОМОО «Центр психологической поддержки «Доверие» - 33,0 тыс. руб.</a:t>
            </a:r>
          </a:p>
          <a:p>
            <a:pPr defTabSz="914050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АНО  «Совет женщин» - 30,0 тыс. руб.</a:t>
            </a:r>
          </a:p>
          <a:p>
            <a:pPr defTabSz="914050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ОГОО «Оса мастеровая» - 20,0 тыс. руб.</a:t>
            </a:r>
            <a:endParaRPr lang="ru-RU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EF26F7-6172-4472-ABFC-419B530BD92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936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88640" y="4724961"/>
            <a:ext cx="6669360" cy="4929197"/>
          </a:xfrm>
        </p:spPr>
        <p:txBody>
          <a:bodyPr>
            <a:normAutofit/>
          </a:bodyPr>
          <a:lstStyle/>
          <a:p>
            <a:pPr defTabSz="914050">
              <a:defRPr/>
            </a:pPr>
            <a:r>
              <a:rPr lang="ru-RU" sz="1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 санаторно-курортное лечение и оздоровление работников бюджетной сферы </a:t>
            </a:r>
            <a:r>
              <a:rPr lang="ru-RU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2018 год запланировано 309,9 тыс. руб., в том числе краевых средств запланировано в сумме 209,1 тыс. руб., поступило средств из краевого бюджета 201,6 тыс. руб., средства израсходованы 201,6 тыс. руб. (96,5% от плана), остаток 7,5 тыс. руб. Средства бюджета Осинского муниципального района при плане 100,8 тыс. руб. израсходованы полностью. Приобретено 23 путевки для работников бюджетной сферы для оздоровления в санаториях-профилакториях ПК.</a:t>
            </a:r>
          </a:p>
          <a:p>
            <a:pPr defTabSz="91405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Мероприятия по ликвидации </a:t>
            </a:r>
            <a:r>
              <a:rPr lang="ru-RU" sz="14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Осинского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муниципального фонда поддержки малого предпринимательства и развития сельского хозяйства,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план на проведение ликвидационных мероприятий составил 194,6 тыс. руб., исполнение 100%. </a:t>
            </a:r>
          </a:p>
          <a:p>
            <a:pPr defTabSz="914102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Расходы на исполнение решений суда,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профинансированы расходы в сумме 168,8 тыс. руб. из них по УО 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Комаровская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школа по решению заплатила 131,3 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ООО «Электромонтаж» и Администрация 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исполн.сбор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сумме 37,5 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914102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4.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проведения выборов в представительный орган вновь образованного муниципального образования.</a:t>
            </a:r>
          </a:p>
          <a:p>
            <a:pPr defTabSz="914102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(Горское сельское поселение) план 41,8 тыс. руб., исполнение 100%.</a:t>
            </a:r>
            <a:endParaRPr lang="ru-RU" altLang="ru-RU" b="1" i="0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EF26F7-6172-4472-ABFC-419B530BD92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936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0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Обеспечение жильем отдельных категорий граждан, установленных федеральным законом от 12 января 1995 г. № 5-ФЗ «О ветеранах».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 плане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2956,4</a:t>
            </a:r>
          </a:p>
          <a:p>
            <a:pPr marL="0" marR="0" indent="0" algn="l" defTabSz="9140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тыс. руб., исполнение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2956,4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тыс. руб.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(100%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 плана). Были выданы и реализованы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жилищных сертификата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ВБД.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0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Обеспечение жильем отдельных категорий граждан, установленных федеральным законом от 24 ноября 1995 года № 181-ФЗ «О социальной защите инвалидов в Российской Федерации».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 плане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3852,0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тыс. руб., средства поступили из краевого бюджета в сумме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3852,0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тыс. руб. Были выданы и реализованы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 жилищных сертификата.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100%.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defTabSz="914050">
              <a:defRPr/>
            </a:pPr>
            <a:endParaRPr lang="ru-RU" altLang="ru-RU" sz="1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EF26F7-6172-4472-ABFC-419B530BD92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936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60649" y="4724960"/>
            <a:ext cx="6336703" cy="4476273"/>
          </a:xfrm>
        </p:spPr>
        <p:txBody>
          <a:bodyPr>
            <a:normAutofit fontScale="77500" lnSpcReduction="20000"/>
          </a:bodyPr>
          <a:lstStyle/>
          <a:p>
            <a:pPr marL="0" marR="0" indent="0" algn="l" defTabSz="914102" rtl="0" eaLnBrk="0" fontAlgn="ctr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Проектирование, строительство (реконструкция), капитальный ремонт и ремонт автомобильных дорог общего пользования местного значения, находящихся на территории Пермского края,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профинансированы расходы в сумме </a:t>
            </a:r>
            <a:r>
              <a:rPr lang="ru-RU" sz="1400" b="0" i="0" u="none" strike="noStrike" dirty="0" smtClean="0">
                <a:solidFill>
                  <a:schemeClr val="tx1"/>
                </a:solidFill>
                <a:latin typeface="Times New Roman"/>
              </a:rPr>
              <a:t>12357,9</a:t>
            </a:r>
          </a:p>
          <a:p>
            <a:pPr defTabSz="914102" font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 или 100% от плана, в том числе за счет средств краевого бюджета в сумме 24 705,6 тыс. руб., за счет средств поселений в сумме 1 550,6 тыс. руб.:</a:t>
            </a:r>
          </a:p>
          <a:p>
            <a:pPr marL="287960" indent="-287960" defTabSz="914102" fontAlgn="ctr">
              <a:buFontTx/>
              <a:buChar char="-"/>
              <a:defRPr/>
            </a:pPr>
            <a:r>
              <a:rPr lang="ru-RU" altLang="ru-RU" sz="1400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Ремонт участков автомобильной дороги по ул. Октябрьская, участок от ул. Пугачева до пер. </a:t>
            </a:r>
            <a:r>
              <a:rPr lang="ru-RU" altLang="ru-RU" sz="1400" dirty="0" err="1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Бардымский</a:t>
            </a:r>
            <a:r>
              <a:rPr lang="ru-RU" altLang="ru-RU" sz="1400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; ул. Ст. Разина, участок от ул. Ленина до ул. Урицкого; ул. Гоголя, участок от пер. Малый до ул. Мелентьева; ул. Мичурина, участок от пер. Малый до ул. Мелентьева; ул. Садовая, участок от ул. Ст. Разина до ул. К. Маркса, в г. Оса – 3068,5 тыс. руб. (в т. ч. средства поселений 196,8 тыс. руб.);</a:t>
            </a:r>
          </a:p>
          <a:p>
            <a:pPr marL="172776" indent="-172776" defTabSz="914102" fontAlgn="ctr">
              <a:buFontTx/>
              <a:buChar char="-"/>
              <a:defRPr/>
            </a:pP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Ремонт автомобильной дороги по ул. Крупская участок от ул. Пугачева до ул. Конева; ул. Матросова участок от ул. Маяковского до ул. Ст. Разина; ул. Дружбы участок от ул. Восточная до ул. Мелентьева; ул. Гагарина участок от ул. Пугачева до ул. Светлой; ул. Набережная участок от ул. Пушкина до ул. Урицкого; ул. Гоголя участок от ул.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Злыгостева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 до пер. Угольный; ул. Мичурина участок от ул. Полевая до пер. Угольный; ул. Октябрьская участок от ул. Пугачева до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ул.Ст.Разина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; ул.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Комосомольская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 участок от ул. Пушкина до ул. Крыловская; ул. Нефтяников участок от ул. Полевая до ул. Мелиораторов в г. Оса; ул. Девяткина в д.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Симаково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Осинского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 района – 16441,3 тыс. руб. (в т. ч. средства поселений 959,9 тыс. руб.);</a:t>
            </a:r>
          </a:p>
          <a:p>
            <a:pPr marL="172776" indent="-172776" defTabSz="914102" fontAlgn="ctr">
              <a:buFontTx/>
              <a:buChar char="-"/>
              <a:defRPr/>
            </a:pP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Ремонт участка автомобильной дороги "Болгары-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Ю.Камский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-Крылово-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Усть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-Паль</a:t>
            </a:r>
            <a:r>
              <a:rPr lang="ru-RU" altLang="ru-RU" b="0" baseline="0" dirty="0" smtClean="0">
                <a:solidFill>
                  <a:prstClr val="black"/>
                </a:solidFill>
                <a:latin typeface="Times New Roman" pitchFamily="18" charset="0"/>
              </a:rPr>
              <a:t> – 2465,4 тыс. руб. (в т. ч. средства поселений 144,0 тыс. руб.);</a:t>
            </a:r>
            <a:endParaRPr lang="ru-RU" altLang="ru-RU" b="0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marL="172776" indent="-172776" defTabSz="914102" fontAlgn="ctr">
              <a:buFontTx/>
              <a:buChar char="-"/>
              <a:defRPr/>
            </a:pP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Ремонт участка автомобильной дороги "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Монастырка-Богомягково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 (от отворота на Беляевку)</a:t>
            </a:r>
            <a:r>
              <a:rPr lang="ru-RU" altLang="ru-RU" b="0" baseline="0" dirty="0" smtClean="0">
                <a:solidFill>
                  <a:prstClr val="black"/>
                </a:solidFill>
                <a:latin typeface="Times New Roman" pitchFamily="18" charset="0"/>
              </a:rPr>
              <a:t> – 3669,1 тыс. руб. (в т. ч. средства поселений 214,2 тыс. руб.);</a:t>
            </a:r>
            <a:endParaRPr lang="ru-RU" altLang="ru-RU" b="0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marL="172776" indent="-172776" defTabSz="914102" fontAlgn="ctr">
              <a:buFontTx/>
              <a:buChar char="-"/>
              <a:defRPr/>
            </a:pP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Ремонт участка автомобильной дороги по ул.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Подлесная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 д.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Подгородище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 – 611,9 тыс. руб. (в т. ч. средства</a:t>
            </a:r>
            <a:r>
              <a:rPr lang="ru-RU" altLang="ru-RU" b="0" baseline="0" dirty="0" smtClean="0">
                <a:solidFill>
                  <a:prstClr val="black"/>
                </a:solidFill>
                <a:latin typeface="Times New Roman" pitchFamily="18" charset="0"/>
              </a:rPr>
              <a:t> поселений 35,7 тыс. руб.).</a:t>
            </a:r>
          </a:p>
          <a:p>
            <a:pPr defTabSz="914102" fontAlgn="ctr">
              <a:defRPr/>
            </a:pPr>
            <a:endParaRPr lang="ru-RU" altLang="ru-RU" b="1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defTabSz="914102" fontAlgn="ctr">
              <a:defRPr/>
            </a:pPr>
            <a:r>
              <a:rPr lang="ru-RU" altLang="ru-RU" b="1" dirty="0" smtClean="0">
                <a:solidFill>
                  <a:prstClr val="black"/>
                </a:solidFill>
                <a:latin typeface="Times New Roman" pitchFamily="18" charset="0"/>
              </a:rPr>
              <a:t>Межбюджетные трансферты на осуществление части полномочий </a:t>
            </a:r>
            <a:r>
              <a:rPr lang="ru-RU" altLang="ru-RU" b="1" dirty="0" err="1" smtClean="0">
                <a:solidFill>
                  <a:prstClr val="black"/>
                </a:solidFill>
                <a:latin typeface="Times New Roman" pitchFamily="18" charset="0"/>
              </a:rPr>
              <a:t>Осинского</a:t>
            </a:r>
            <a:r>
              <a:rPr lang="ru-RU" altLang="ru-RU" b="1" dirty="0" smtClean="0">
                <a:solidFill>
                  <a:prstClr val="black"/>
                </a:solidFill>
                <a:latin typeface="Times New Roman" pitchFamily="18" charset="0"/>
              </a:rPr>
              <a:t> городского поселения по дорожной деятельности в отношении автодорог в границах поселения (строительный контроль) 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в сумме 58,0 тыс. руб. профинансированы расходы за счет средств бюджета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Осинского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 г/п на выполнение принятых полномочий по ремонту участков автомобильных дорог «Горы-Ермаково», «Болгары-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Ю.Камский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-Крылово-Комарово», «Новое городище-Рогово», «Комарово-Новое городище», «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В.Чермода-Н.Чермода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», автомобильной дороги по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ул.Октябрьская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, участок от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ул.Пугачева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 до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пер.Бардымский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;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ул.Ст.Разина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, участок от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ул.Ленина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 до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ул.Урицкого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;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ул.Гоголя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, участок от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пер.Малый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 до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ул.Мелентьева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;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ул.Мичурина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, участок от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пер.Малый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 до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ул.Мелентьева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;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ул.Садовая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, участок от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ул.Ст.Разина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 до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ул.К.Маркса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, в </a:t>
            </a:r>
            <a:r>
              <a:rPr lang="ru-RU" altLang="ru-RU" b="0" dirty="0" err="1" smtClean="0">
                <a:solidFill>
                  <a:prstClr val="black"/>
                </a:solidFill>
                <a:latin typeface="Times New Roman" pitchFamily="18" charset="0"/>
              </a:rPr>
              <a:t>г.Оса</a:t>
            </a:r>
            <a:r>
              <a:rPr lang="ru-RU" altLang="ru-RU" b="0" dirty="0" smtClean="0">
                <a:solidFill>
                  <a:prstClr val="black"/>
                </a:solidFill>
                <a:latin typeface="Times New Roman" pitchFamily="18" charset="0"/>
              </a:rPr>
              <a:t>, исполнение 100%.</a:t>
            </a:r>
            <a:endParaRPr lang="ru-RU" altLang="ru-RU" b="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EF26F7-6172-4472-ABFC-419B530BD926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793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dirty="0" smtClean="0">
                <a:latin typeface="Times New Roman" pitchFamily="18" charset="0"/>
                <a:cs typeface="Times New Roman" panose="02020603050405020304" pitchFamily="18" charset="0"/>
              </a:rPr>
              <a:t>Исполнение доходной части бюджета Осинского муниципального района за 2019 год составило </a:t>
            </a:r>
            <a:r>
              <a:rPr lang="ru-RU" altLang="ru-RU" b="1" dirty="0" smtClean="0">
                <a:latin typeface="Times New Roman" pitchFamily="18" charset="0"/>
                <a:cs typeface="Times New Roman" panose="02020603050405020304" pitchFamily="18" charset="0"/>
              </a:rPr>
              <a:t>945569,2 </a:t>
            </a:r>
            <a:r>
              <a:rPr lang="ru-RU" altLang="ru-RU" dirty="0" smtClean="0">
                <a:latin typeface="Times New Roman" pitchFamily="18" charset="0"/>
                <a:cs typeface="Times New Roman" panose="02020603050405020304" pitchFamily="18" charset="0"/>
              </a:rPr>
              <a:t>тыс. руб., что составляет  98,4 %  от плана и на 15 % больше аналогичного показателя 2018 года, прирост составил 123296,8 тыс. руб. </a:t>
            </a:r>
          </a:p>
          <a:p>
            <a:pPr defTabSz="921624" eaLnBrk="1" hangingPunct="1">
              <a:lnSpc>
                <a:spcPct val="80000"/>
              </a:lnSpc>
            </a:pP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anose="02020603050405020304" pitchFamily="18" charset="0"/>
              </a:rPr>
              <a:t>Расходная часть бюджета ОМР за 2019 год увеличилась по отношению к 2018 году на 12,1 % и составила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905232,5</a:t>
            </a: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anose="02020603050405020304" pitchFamily="18" charset="0"/>
              </a:rPr>
              <a:t> тыс. рублей.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dirty="0" smtClean="0">
                <a:solidFill>
                  <a:srgbClr val="FFFF00"/>
                </a:solidFill>
                <a:latin typeface="Times New Roman" pitchFamily="18" charset="0"/>
                <a:cs typeface="Times New Roman" panose="02020603050405020304" pitchFamily="18" charset="0"/>
              </a:rPr>
              <a:t>СПРАВОЧНО: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ru-RU" altLang="ru-RU" b="1" dirty="0" smtClean="0">
                <a:latin typeface="Times New Roman" pitchFamily="18" charset="0"/>
                <a:cs typeface="Times New Roman" panose="02020603050405020304" pitchFamily="18" charset="0"/>
              </a:rPr>
              <a:t>Исполнение бюджета Осинского МР за 2019 год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="1" dirty="0" smtClean="0">
                <a:latin typeface="Times New Roman" pitchFamily="18" charset="0"/>
                <a:cs typeface="Times New Roman" panose="02020603050405020304" pitchFamily="18" charset="0"/>
              </a:rPr>
              <a:t>                                                                  план                             факт                         %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dirty="0" smtClean="0">
                <a:latin typeface="Times New Roman" pitchFamily="18" charset="0"/>
                <a:cs typeface="Times New Roman" panose="02020603050405020304" pitchFamily="18" charset="0"/>
              </a:rPr>
              <a:t>Доходы                                               </a:t>
            </a:r>
            <a:r>
              <a:rPr lang="ru-RU" altLang="ru-RU" baseline="0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961284,7                       945569,2                   98,4   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aseline="0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Расходы                                              970858,9                       905232,5                   93,2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aseline="0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Дефицит/Профицит                              -22768,4                        14470,9                  621,4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="1" dirty="0" smtClean="0">
                <a:latin typeface="Times New Roman" pitchFamily="18" charset="0"/>
                <a:cs typeface="Times New Roman" panose="02020603050405020304" pitchFamily="18" charset="0"/>
              </a:rPr>
              <a:t>  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="1" dirty="0" smtClean="0">
                <a:latin typeface="Times New Roman" pitchFamily="18" charset="0"/>
                <a:cs typeface="Times New Roman" panose="02020603050405020304" pitchFamily="18" charset="0"/>
              </a:rPr>
              <a:t>Задолженность по платежам в бюджеты разных уровней, тыс. руб. 		</a:t>
            </a:r>
          </a:p>
          <a:p>
            <a:pPr>
              <a:lnSpc>
                <a:spcPct val="80000"/>
              </a:lnSpc>
            </a:pPr>
            <a:r>
              <a:rPr lang="ru-RU" altLang="ru-RU" b="1" dirty="0" smtClean="0">
                <a:latin typeface="Times New Roman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dirty="0" smtClean="0">
                <a:latin typeface="Times New Roman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altLang="ru-RU" b="1" dirty="0" smtClean="0">
                <a:latin typeface="Times New Roman" pitchFamily="18" charset="0"/>
                <a:cs typeface="Times New Roman" panose="02020603050405020304" pitchFamily="18" charset="0"/>
              </a:rPr>
              <a:t> задолженность </a:t>
            </a:r>
          </a:p>
          <a:p>
            <a:pPr>
              <a:lnSpc>
                <a:spcPct val="80000"/>
              </a:lnSpc>
            </a:pPr>
            <a:r>
              <a:rPr lang="ru-RU" altLang="ru-RU" b="1" dirty="0" smtClean="0">
                <a:latin typeface="Times New Roman" pitchFamily="18" charset="0"/>
                <a:cs typeface="Times New Roman" panose="02020603050405020304" pitchFamily="18" charset="0"/>
              </a:rPr>
              <a:t>	       на 01.01.2014       на 01.01.2015    на 01.01.2016  на 01.01.2017  на 01.01.2018  на 01.01.2019     на 01.01.2019             (отклонения)</a:t>
            </a:r>
          </a:p>
          <a:p>
            <a:pPr>
              <a:lnSpc>
                <a:spcPct val="80000"/>
              </a:lnSpc>
            </a:pP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Недоимка, всего          9994                      18249                     19144             23054,0             17940,0                29235,0          34046,0                     (+4811,0 , 116,5%)              </a:t>
            </a:r>
          </a:p>
          <a:p>
            <a:pPr>
              <a:lnSpc>
                <a:spcPct val="80000"/>
              </a:lnSpc>
            </a:pP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НДФЛ                         2426                        3828                      4700                  3806                3539,0                4315,0           21252,0                     (+16937,0,  492,5%)              </a:t>
            </a:r>
          </a:p>
          <a:p>
            <a:pPr>
              <a:lnSpc>
                <a:spcPct val="80000"/>
              </a:lnSpc>
            </a:pP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ЕНВД                           340                          656                        902                  1645                1226,0                 2090,0</a:t>
            </a:r>
            <a:r>
              <a:rPr lang="ru-RU" altLang="ru-RU" baseline="0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          2325,0                       </a:t>
            </a: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(+235,0,  111,2%)</a:t>
            </a:r>
          </a:p>
          <a:p>
            <a:pPr>
              <a:lnSpc>
                <a:spcPct val="80000"/>
              </a:lnSpc>
            </a:pP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ЕСХН                               1                          242                          27                     44                  </a:t>
            </a:r>
            <a:r>
              <a:rPr lang="ru-RU" altLang="ru-RU" baseline="0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 39,0                   131,0</a:t>
            </a: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           127,0                        (-4,0 ,    96,9%)</a:t>
            </a:r>
          </a:p>
          <a:p>
            <a:pPr>
              <a:lnSpc>
                <a:spcPct val="80000"/>
              </a:lnSpc>
            </a:pP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транспорт. налог</a:t>
            </a:r>
          </a:p>
          <a:p>
            <a:pPr>
              <a:lnSpc>
                <a:spcPct val="80000"/>
              </a:lnSpc>
            </a:pP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организаций                 244                         486                        269                    261                  269,0                   269,0            146,0                       ( -123,0 ,  54,3%)</a:t>
            </a:r>
          </a:p>
          <a:p>
            <a:pPr>
              <a:lnSpc>
                <a:spcPct val="80000"/>
              </a:lnSpc>
            </a:pP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транспорт. налог</a:t>
            </a:r>
          </a:p>
          <a:p>
            <a:pPr>
              <a:lnSpc>
                <a:spcPct val="80000"/>
              </a:lnSpc>
            </a:pP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физ. лиц                     4194                       7476                      7756                 11808               12867,0                22430,0           10196,0                    (-12234,0,  45,5%)</a:t>
            </a:r>
          </a:p>
          <a:p>
            <a:pPr>
              <a:lnSpc>
                <a:spcPct val="80000"/>
              </a:lnSpc>
            </a:pPr>
            <a:endParaRPr lang="ru-RU" altLang="ru-RU" dirty="0" smtClean="0">
              <a:solidFill>
                <a:srgbClr val="FF000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Мест. н-</a:t>
            </a:r>
            <a:r>
              <a:rPr lang="ru-RU" alt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ги</a:t>
            </a: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 и сборы       2789                       5561                      5790                  5490              10221,0                19712,0                                           (+    ,      %)</a:t>
            </a:r>
          </a:p>
          <a:p>
            <a:pPr>
              <a:lnSpc>
                <a:spcPct val="80000"/>
              </a:lnSpc>
            </a:pPr>
            <a:r>
              <a:rPr lang="ru-RU" alt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Земельн</a:t>
            </a: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. н-г                 1639                      3081                      3202                  3202               6076,0                  10429,0                                          (+    ,       %)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имущ</a:t>
            </a:r>
            <a:r>
              <a:rPr lang="ru-RU" altLang="ru-RU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. физ. лиц        1150                      2480                      2288                  2288               4145,0                   9283,0                                           (+    ,       %) </a:t>
            </a:r>
            <a:endParaRPr lang="ru-RU" altLang="ru-RU" dirty="0">
              <a:solidFill>
                <a:srgbClr val="FF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defTabSz="914050">
              <a:defRPr/>
            </a:pPr>
            <a:r>
              <a:rPr lang="ru-RU" altLang="ru-RU" sz="1400" b="1" dirty="0">
                <a:solidFill>
                  <a:prstClr val="black"/>
                </a:solidFill>
                <a:latin typeface="Times New Roman" pitchFamily="18" charset="0"/>
              </a:rPr>
              <a:t>Строительство и приобретение жилых помещений для формирования специализированного жилищного фонда для обеспечения жилыми помещениями детей-сирот и детей, оставшихся без попечения родителей, лиц из числа детей-сирот и детей, оставшихся без попечения родителей, по договорам найма специализированных жилых помещений,</a:t>
            </a:r>
            <a:r>
              <a:rPr lang="ru-RU" altLang="ru-RU" sz="1400" dirty="0">
                <a:solidFill>
                  <a:prstClr val="black"/>
                </a:solidFill>
                <a:latin typeface="Times New Roman" pitchFamily="18" charset="0"/>
              </a:rPr>
              <a:t> профинансированы расходы за счет бюджета Пермского края в общей сумме 11 176,3 тыс. руб., исполнено 7 425,5тыс. руб., или 66,4 %. Денежные средства не использованы в полном объеме по причине отсутствия заявок (несоответствие заявок требованиям аукционной документации) при проведении конкурсных процедур на приобретение жилых помещений для детей сирот и лиц из их числа. Фактически проведен 21 электронный аукцион, по итогам которых приобретено 8 квартир.</a:t>
            </a:r>
          </a:p>
          <a:p>
            <a:pPr defTabSz="914050">
              <a:defRPr/>
            </a:pPr>
            <a:endParaRPr lang="ru-RU" altLang="ru-RU" sz="1400" dirty="0">
              <a:solidFill>
                <a:prstClr val="black"/>
              </a:solidFill>
              <a:latin typeface="Times New Roman" pitchFamily="18" charset="0"/>
            </a:endParaRPr>
          </a:p>
          <a:p>
            <a:pPr defTabSz="914050">
              <a:defRPr/>
            </a:pPr>
            <a:r>
              <a:rPr lang="ru-RU" altLang="ru-RU" sz="1400" b="1" dirty="0">
                <a:solidFill>
                  <a:prstClr val="black"/>
                </a:solidFill>
                <a:latin typeface="Times New Roman" pitchFamily="18" charset="0"/>
              </a:rPr>
              <a:t>Возмещение хозяйствующим субъектам недополученных доходов от перевозки отдельных категорий граждан с использованием социальных проездных документов</a:t>
            </a:r>
            <a:r>
              <a:rPr lang="ru-RU" altLang="ru-RU" sz="1400" dirty="0">
                <a:solidFill>
                  <a:prstClr val="black"/>
                </a:solidFill>
                <a:latin typeface="Times New Roman" pitchFamily="18" charset="0"/>
              </a:rPr>
              <a:t>, произведено возмещение за счет краевого бюджета ООО «Транспортная компания «Виктория» в сумме 113,0 тыс. руб. или 100% от плана.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EF26F7-6172-4472-ABFC-419B530BD926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7936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050">
              <a:defRPr/>
            </a:pPr>
            <a:r>
              <a:rPr lang="ru-RU" sz="1400" b="1" u="sng" dirty="0">
                <a:solidFill>
                  <a:srgbClr val="FFFF00"/>
                </a:solidFill>
                <a:latin typeface="Times New Roman"/>
              </a:rPr>
              <a:t>Улучшение жилищных условий молодых семей и молодых специалистов, проживающих в сельской местности</a:t>
            </a:r>
          </a:p>
          <a:p>
            <a:pPr defTabSz="914102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FFFF00"/>
                </a:solidFill>
                <a:latin typeface="Times New Roman"/>
              </a:rPr>
              <a:t>-  </a:t>
            </a:r>
            <a:r>
              <a:rPr lang="ru-RU" sz="1400" dirty="0" err="1">
                <a:solidFill>
                  <a:srgbClr val="FFFF00"/>
                </a:solidFill>
                <a:latin typeface="Times New Roman"/>
              </a:rPr>
              <a:t>Пальское</a:t>
            </a:r>
            <a:r>
              <a:rPr lang="ru-RU" sz="1400" dirty="0">
                <a:solidFill>
                  <a:srgbClr val="FFFF00"/>
                </a:solidFill>
                <a:latin typeface="Times New Roman"/>
              </a:rPr>
              <a:t> поселение– 1 семья;</a:t>
            </a:r>
          </a:p>
          <a:p>
            <a:pPr defTabSz="914102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FFFF00"/>
                </a:solidFill>
                <a:latin typeface="Times New Roman"/>
              </a:rPr>
              <a:t>- Верхнедавыдовское поселение  – 1 семья.</a:t>
            </a:r>
          </a:p>
          <a:p>
            <a:pPr defTabSz="914050">
              <a:defRPr/>
            </a:pPr>
            <a:endParaRPr lang="ru-RU" altLang="ru-RU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EF26F7-6172-4472-ABFC-419B530BD92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936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050">
              <a:defRPr/>
            </a:pPr>
            <a:r>
              <a:rPr lang="ru-RU" sz="1400" b="1" u="sng" dirty="0">
                <a:solidFill>
                  <a:srgbClr val="FFFF00"/>
                </a:solidFill>
                <a:latin typeface="Times New Roman"/>
              </a:rPr>
              <a:t>Улучшение жилищных условий молодых семей и молодых специалистов, проживающих в сельской местности</a:t>
            </a:r>
          </a:p>
          <a:p>
            <a:pPr defTabSz="914102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FFFF00"/>
                </a:solidFill>
                <a:latin typeface="Times New Roman"/>
              </a:rPr>
              <a:t>-  </a:t>
            </a:r>
            <a:r>
              <a:rPr lang="ru-RU" sz="1400" dirty="0" err="1">
                <a:solidFill>
                  <a:srgbClr val="FFFF00"/>
                </a:solidFill>
                <a:latin typeface="Times New Roman"/>
              </a:rPr>
              <a:t>Пальское</a:t>
            </a:r>
            <a:r>
              <a:rPr lang="ru-RU" sz="1400" dirty="0">
                <a:solidFill>
                  <a:srgbClr val="FFFF00"/>
                </a:solidFill>
                <a:latin typeface="Times New Roman"/>
              </a:rPr>
              <a:t> поселение– 1 семья;</a:t>
            </a:r>
          </a:p>
          <a:p>
            <a:pPr defTabSz="914102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FFFF00"/>
                </a:solidFill>
                <a:latin typeface="Times New Roman"/>
              </a:rPr>
              <a:t>- Верхнедавыдовское поселение  – 1 семья.</a:t>
            </a:r>
          </a:p>
          <a:p>
            <a:pPr defTabSz="914050">
              <a:defRPr/>
            </a:pPr>
            <a:endParaRPr lang="ru-RU" altLang="ru-RU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EF26F7-6172-4472-ABFC-419B530BD92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936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32500" lnSpcReduction="20000"/>
          </a:bodyPr>
          <a:lstStyle/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ОМР изменилась в сторону </a:t>
            </a:r>
            <a:r>
              <a:rPr lang="ru-RU" alt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увеличения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доходов на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0,1%, уменьшения неналоговых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на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5,8%,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увеличилась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безвозмездных поступлений на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20,9%.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в целом сумма доходов в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увеличилась по сравнению с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годом на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123296,8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                      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             Отклонения</a:t>
            </a:r>
          </a:p>
          <a:p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142081,5                       142234,4              152,9     </a:t>
            </a:r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НДФЛ </a:t>
            </a:r>
            <a:r>
              <a:rPr lang="ru-RU" altLang="ru-RU" sz="1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101009,9                       99466,7</a:t>
            </a:r>
            <a:r>
              <a:rPr lang="ru-RU" altLang="ru-RU" sz="1400" i="1" baseline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altLang="ru-RU" sz="1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-1543, 2 (снижение </a:t>
            </a:r>
            <a:r>
              <a:rPr lang="ru-RU" altLang="ru-RU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налогооблагаемой базы)</a:t>
            </a:r>
          </a:p>
          <a:p>
            <a:r>
              <a:rPr lang="ru-RU" altLang="ru-RU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Акцизы на нефтепродукты </a:t>
            </a:r>
            <a:r>
              <a:rPr lang="ru-RU" altLang="ru-RU" sz="1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3591,1                          4063,4</a:t>
            </a:r>
            <a:r>
              <a:rPr lang="ru-RU" altLang="ru-RU" sz="1400" i="1" baseline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altLang="ru-RU" sz="1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472,3  (увеличение </a:t>
            </a:r>
            <a:r>
              <a:rPr lang="ru-RU" altLang="ru-RU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ставок по акцизам)</a:t>
            </a:r>
          </a:p>
          <a:p>
            <a:r>
              <a:rPr lang="ru-RU" altLang="ru-RU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Налоги на совокупный доход </a:t>
            </a:r>
            <a:r>
              <a:rPr lang="ru-RU" altLang="ru-RU" sz="1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16011,1                         16553,1                 542,0  (</a:t>
            </a:r>
            <a:r>
              <a:rPr lang="ru-RU" altLang="ru-RU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кол-ва  </a:t>
            </a:r>
            <a:r>
              <a:rPr lang="ru-RU" altLang="ru-RU" sz="1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налогоплательщиков   </a:t>
            </a:r>
            <a:endParaRPr lang="ru-RU" altLang="ru-RU" sz="14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по ЕНВД, увеличение количества выданных патентов) </a:t>
            </a:r>
            <a:endParaRPr lang="ru-RU" altLang="ru-RU" sz="14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Налоги на имущество </a:t>
            </a:r>
            <a:r>
              <a:rPr lang="ru-RU" altLang="ru-RU" sz="1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18037,8                         17888,4                 -149,4   (рост недоимки)</a:t>
            </a:r>
            <a:endParaRPr lang="ru-RU" altLang="ru-RU" sz="14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Госпошлина </a:t>
            </a:r>
            <a:r>
              <a:rPr lang="ru-RU" altLang="ru-RU" sz="1400" i="1" baseline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ru-RU" altLang="ru-RU" sz="1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3431,6                         4262,8                     831,2</a:t>
            </a:r>
            <a:r>
              <a:rPr lang="ru-RU" altLang="ru-RU" sz="1400" i="1" baseline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(увеличение </a:t>
            </a:r>
            <a:r>
              <a:rPr lang="ru-RU" altLang="ru-RU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кол-ва обращений в суды общей </a:t>
            </a:r>
            <a:endParaRPr lang="ru-RU" altLang="ru-RU" sz="1400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юрисдикции</a:t>
            </a:r>
            <a:r>
              <a:rPr lang="ru-RU" altLang="ru-RU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71206,4                    67064,5                   -4141,9</a:t>
            </a:r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Доходы от использования имущества </a:t>
            </a:r>
            <a:r>
              <a:rPr lang="ru-RU" alt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58341,2                    55647,2                  - 2694,0 (Перезаключение договоров аренды на меньшую </a:t>
            </a:r>
          </a:p>
          <a:p>
            <a:r>
              <a:rPr lang="ru-RU" alt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площадь</a:t>
            </a:r>
            <a:r>
              <a:rPr lang="ru-RU" altLang="ru-RU" sz="1400" i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ООО «Лукойл-Пермь», рост недоимки</a:t>
            </a:r>
            <a:r>
              <a:rPr lang="ru-RU" alt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Платежи за вред окружающей среде </a:t>
            </a:r>
            <a:r>
              <a:rPr lang="ru-RU" alt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410,6                        820,2                      409,6  (рост поступлений</a:t>
            </a:r>
            <a:r>
              <a:rPr lang="ru-RU" altLang="ru-RU" sz="1400" i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негативное воздействие на </a:t>
            </a:r>
          </a:p>
          <a:p>
            <a:r>
              <a:rPr lang="ru-RU" altLang="ru-RU" sz="1400" i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окружающую среду от  ООО «Лукойл-Пермь» </a:t>
            </a:r>
            <a:r>
              <a:rPr lang="ru-RU" alt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Компенсации затрат государства </a:t>
            </a:r>
            <a:r>
              <a:rPr lang="ru-RU" alt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999,2                      1852,4                      853,2  (</a:t>
            </a:r>
            <a:r>
              <a:rPr lang="ru-RU" alt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возвратов из </a:t>
            </a:r>
            <a:r>
              <a:rPr lang="ru-RU" alt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ФСС) </a:t>
            </a:r>
          </a:p>
          <a:p>
            <a:endParaRPr lang="ru-RU" alt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Продажа активов </a:t>
            </a:r>
            <a:r>
              <a:rPr lang="ru-RU" alt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4771,4                    3075,9                     -1695,5 (не состоялись аукционы по продаже </a:t>
            </a:r>
            <a:r>
              <a:rPr lang="ru-RU" alt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земельных </a:t>
            </a:r>
            <a:endParaRPr lang="ru-RU" alt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участков</a:t>
            </a:r>
            <a:r>
              <a:rPr lang="ru-RU" alt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реорганизацией в городской округ) </a:t>
            </a:r>
            <a:endParaRPr lang="ru-RU" alt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Штрафы </a:t>
            </a:r>
            <a:r>
              <a:rPr lang="ru-RU" alt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4920,9                    5665,2                      744,3 (Увеличение штрафов по искам о возмещении</a:t>
            </a:r>
          </a:p>
          <a:p>
            <a:r>
              <a:rPr lang="ru-RU" alt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вреда, причиненного окружающей среде, </a:t>
            </a:r>
          </a:p>
          <a:p>
            <a:r>
              <a:rPr lang="ru-RU" alt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поступление штрафов за ненормативное содержание дорог по </a:t>
            </a:r>
            <a:r>
              <a:rPr lang="ru-RU" alt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г.Оса</a:t>
            </a:r>
            <a:r>
              <a:rPr lang="ru-RU" alt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неналоговые </a:t>
            </a:r>
            <a:r>
              <a:rPr lang="ru-RU" alt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        </a:t>
            </a:r>
            <a:r>
              <a:rPr lang="ru-RU" alt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1763,1                    3,6                         -1759,5 </a:t>
            </a:r>
            <a:r>
              <a:rPr lang="ru-RU" alt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(Поступления </a:t>
            </a:r>
            <a:r>
              <a:rPr lang="ru-RU" alt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рекультивацию в 2019г. не было)</a:t>
            </a:r>
            <a:endParaRPr lang="ru-RU" alt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608984,5               736270,3                   127285,8</a:t>
            </a:r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103371,7                 139057,3                      35685,6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84789,7                 126913,7                      42124,0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407792,5                410008,3                        2215,8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межбюджетные трансферты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14730,2                  62576,3                      47846,1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безвозмездные поступления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-                             -                                -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возвратов</a:t>
            </a:r>
            <a:r>
              <a:rPr lang="ru-RU" alt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остатков                               -                        535,4                            535,4</a:t>
            </a:r>
            <a:endParaRPr lang="ru-RU" alt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Возвраты                                                        </a:t>
            </a:r>
            <a:r>
              <a:rPr lang="ru-RU" alt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1699,6                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-2820,7                         1121,1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 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822272,4                945569,2                    123296,8</a:t>
            </a:r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налоговых поступлений увеличилась на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152,9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за счет увеличения поступлений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Акцизов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Госпошлины.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поступления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снизились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сравнению с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годом на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4141,9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в основном это связано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снижением площади арендуемых земельных участков по</a:t>
            </a:r>
            <a:r>
              <a:rPr lang="ru-RU" alt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ООО «Лукойл-Пермь»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реализацией земельных</a:t>
            </a:r>
            <a:r>
              <a:rPr lang="ru-RU" alt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участков на аукционе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 же рекультивация земель.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безвозмездных поступлений увеличилась в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на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127285,8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Основное увеличение связано с поступлением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субсидий и иных межбюджетных трансфертов.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Безвозмездных поступлений от бюджетов другого уровня, имеющих целевое направление, поступило в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на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127285,8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больше, или на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20,9%,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увеличились на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42124,0т.р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в том числе за счет увеличения субсидии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капитальных вложений в объекты муниципальной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собственности.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субвенции в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увеличилась на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2215,8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составила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410008,3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увеличение произошло за счет средств по передаваемым полномочиям в системе образования.</a:t>
            </a: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иных межбюджетных трансфертов из края увеличилась на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15548,5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составила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24617,3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увеличение за счет иных межбюджетных трансфертов на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жильем молодых семей ( на 3453,9т.р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мероприятий по обеспечению устойчивого сокращения непригодного для проживания жилого фонда (10083,9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устройство спортплощадок (2010,7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иных межбюджетных трансфертов из поселений в бюджет района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увеличилась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32297,5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составила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37959,0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году.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Суммы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иных межбюджетных трансфертов по переданным полномочиям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газоснабжение населения на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3807,5т.р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обеспечению мероприятий по переселению граждан из аварийного жилищного фонда – 1281,0т.р., по организации библиотечного обслуживания – 3490,6 </a:t>
            </a:r>
            <a:r>
              <a:rPr lang="ru-RU" alt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по культуре – 15507,8 </a:t>
            </a:r>
            <a:r>
              <a:rPr lang="ru-RU" alt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в связи с образованием городского округа – 7712,6 </a:t>
            </a:r>
            <a:r>
              <a:rPr lang="ru-RU" alt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Увеличилась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Дотации из края  на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35685,6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37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0884" indent="-288802" defTabSz="92737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207" indent="-231041" defTabSz="92737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290" indent="-231041" defTabSz="92737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9374" indent="-231041" defTabSz="92737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1455" indent="-231041" defTabSz="92737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3541" indent="-231041" defTabSz="92737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5622" indent="-231041" defTabSz="92737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7705" indent="-231041" defTabSz="92737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E31402E-E55E-4D96-A4B6-89B869F643E1}" type="slidenum">
              <a:rPr lang="ru-RU" altLang="ru-RU" smtClean="0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ru-RU" altLang="ru-RU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dirty="0" smtClean="0"/>
              <a:t>Объем фактических доходов бюджета ОМР в 2019 году по сравнению с планом ниже на 15715,5 </a:t>
            </a:r>
            <a:r>
              <a:rPr lang="ru-RU" altLang="ru-RU" dirty="0" err="1" smtClean="0"/>
              <a:t>т.р</a:t>
            </a:r>
            <a:r>
              <a:rPr lang="ru-RU" altLang="ru-RU" dirty="0" smtClean="0"/>
              <a:t>., в том числе:</a:t>
            </a:r>
          </a:p>
          <a:p>
            <a:r>
              <a:rPr lang="ru-RU" altLang="ru-RU" dirty="0" smtClean="0"/>
              <a:t>Собственные доходы выше плановых на 6498,4 </a:t>
            </a:r>
            <a:r>
              <a:rPr lang="ru-RU" altLang="ru-RU" dirty="0" err="1" smtClean="0"/>
              <a:t>т.р</a:t>
            </a:r>
            <a:r>
              <a:rPr lang="ru-RU" altLang="ru-RU" dirty="0" smtClean="0"/>
              <a:t>. или на 1,8%.</a:t>
            </a:r>
          </a:p>
          <a:p>
            <a:r>
              <a:rPr lang="ru-RU" altLang="ru-RU" dirty="0" smtClean="0"/>
              <a:t>Средства других уровней бюджета поступили в объеме меньше плановых на 9217,1 </a:t>
            </a:r>
            <a:r>
              <a:rPr lang="ru-RU" altLang="ru-RU" dirty="0" err="1" smtClean="0"/>
              <a:t>т.р</a:t>
            </a:r>
            <a:r>
              <a:rPr lang="ru-RU" altLang="ru-RU" dirty="0" smtClean="0"/>
              <a:t>. или на 1,5%. </a:t>
            </a:r>
          </a:p>
          <a:p>
            <a:r>
              <a:rPr lang="ru-RU" altLang="ru-RU" dirty="0" smtClean="0">
                <a:latin typeface="Arial" pitchFamily="34" charset="0"/>
              </a:rPr>
              <a:t>В край возвращены остатки неиспользованных субсидий, субвенций, иных межбюджетных трансфертов прошлого года в полном объеме.</a:t>
            </a: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0884" indent="-288802" defTabSz="932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207" indent="-231041" defTabSz="932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290" indent="-231041" defTabSz="932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9374" indent="-231041" defTabSz="932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1455" indent="-231041" defTabSz="932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3541" indent="-231041" defTabSz="932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5622" indent="-231041" defTabSz="932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7705" indent="-231041" defTabSz="932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93B2B7-6A7E-4037-BF6C-0141CC9D7F85}" type="slidenum">
              <a:rPr lang="ru-RU" altLang="ru-RU" smtClean="0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ru-RU" altLang="ru-RU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59883" y="4724960"/>
            <a:ext cx="6538232" cy="447627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структуру собственных доходов включены налоговые, неналоговые доходы и дотации краевого бюджета. План по поступлению собственных доходов 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выполнен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6498,4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налоговым и неналоговым поступлениям.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подробнее источники поступления:</a:t>
            </a:r>
          </a:p>
          <a:p>
            <a:pPr>
              <a:defRPr/>
            </a:pPr>
            <a:r>
              <a:rPr lang="ru-RU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НДФЛ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плановые назначения выполнены на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97,5%,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недополучено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2580,8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АКЦИЗЫ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план выполнен</a:t>
            </a:r>
            <a:r>
              <a:rPr lang="ru-RU" sz="1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90,9% недополучено 409,5 </a:t>
            </a:r>
            <a:r>
              <a:rPr lang="ru-RU" sz="10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1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совокупный доход, в т.ч. </a:t>
            </a:r>
          </a:p>
          <a:p>
            <a:pPr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налог на вмененный доход для отдельных видов деятельности выполнен на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98,2%, сокращение количества налогоплательщиков в связи с прекращением с 1 января 2020 года действия системы налогообложения в виде ЕНВД;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сельскохозяйственный налог –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155,2% оплачена задолженность прошлых лет.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Налог, взимаемый в связи с применением патентной системы налогообложения выполнен на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107,5%,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налогоплательщиков. </a:t>
            </a:r>
          </a:p>
          <a:p>
            <a:pPr>
              <a:defRPr/>
            </a:pP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имущество, в т.ч.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 в целом выполнен на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98,5%,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ростом задолженности, невыполнение по налогу с физических лиц на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524,1тыс.руб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по налогу с организаций перевыполнение на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249,4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–исполнение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109,1%.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доходы: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имущества, в т.ч.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102"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аренде земельных участков план не выполнен на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4751,0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связи с перезаключением договоров аренды земельных участков с ООО «Лукойл-Пермь» на меньшую площадь земельных участков,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поступили незапланированные средства от продажи права аренды земельных участков в сумме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206,6</a:t>
            </a:r>
            <a:r>
              <a:rPr lang="ru-RU" sz="1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руб.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заключением новых договоров, по аренде имущества план перевыполнен на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131,3%,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заключением новых договоров. В целом доходы от использования имущества выполнены на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94,2%.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по аренде земли за 2019 год увеличилась на 637,84 тыс. руб. и составила 3402,21 тыс. руб., в том числе 1247,82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Осинскому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городскому поселению, 2062,13 тыс. руб. по сельским поселениям, по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Осинскому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муниципальному району – 92,26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не урегулированы расчеты по переплате по поступлениям  от продажи права на заключение договоров аренды земельных участков, возникшей по состоянию на 01.01.2017 в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Осинском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городском поселении в сумме 46,00 тыс. руб. 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Должниками по арендной плате за земельные участки в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Осинском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муниципальном районе являются МУП «Тепловые сети», задолженность составила 25,49 тыс. руб., и вновь возникшая задолженность в сумме 66,77 тыс. руб. по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Паздниковой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Н.В. за земельный участок под котельной по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ул.Ленина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31а.</a:t>
            </a: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должники Осинского городского поселения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ИП Макаров В.Г.- 84,92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(№ судебного приказа/решения 2-336/2018 от 21.05.2018 года);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-Ожгибесова В.П.-19,77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(№ судебного приказа/решения 2-1284/2018 от 27.09.2018);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ООО Осинское горпо-133,00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(направлена претензия, имеются решения суда о взыскании); 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Полыгалов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В.А.-111,21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(направлена претензия) 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Зорина А.В. -69,23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(направлена претензия)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Махмутова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А.Д. -40,25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(направлена претензия)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ООО «Урал-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Транском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- 60,0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(направлена претензия)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Базаров В.Н. – 51,48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(направлена претензия).</a:t>
            </a: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должники сельских поселений: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ООО «Урал-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Транском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»- 64,0 тыс. руб. (направлена претензия);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ООО «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Центрстройсервис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»- 422,0 тыс. руб., (исполнительный лист направлен на исполнение, в 2018 году поступлений нет);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Чачин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В.В. – 197,2 тыс. руб. (в 2018 году оплачено 70,0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);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Семин А.В. - 30 тыс. руб. (направлена претензия);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Никоян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С.М. – 146,4 тыс. руб. (исполнительный лист предъявлен  на исполнение в ССП, поступлений нет). 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Муксинова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Р.Н. 125,92 тыс. руб. (вступили в силу 2 судебных приказа, поступило 8,34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 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Муксинов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Д.Р. 27,34 тыс. руб. (вступил в силу судебный приказ);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Стуков С.А. – 9,2 тыс. руб. (направлена претензия, оплачено в феврале 2019г.); 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Комитетом имущественных и земельных отношений направлено 57  претензий на общую сумму 2084,1 тыс. руб. (из них поступила оплата в сумме 734,1 тыс. руб.). </a:t>
            </a: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по арендной плате за имущество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 января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составляет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141,94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составила 450,86 тыс. руб. Рост недоимки связан с неуплатой текущих платежей. по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следующим арендаторам: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Действующие договоры: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недоимки составляет 225,48 тыс. руб.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ОАО «Башенные системы» -4,1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(оплатили в январе 2020г.)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Нефедова Е.В. – 47,98 тыс. руб. (направлялись претензии,  04.02.2020 г. оплатили 20,56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Татарцев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С.Н. – 153,60 тыс. руб. (направлена претензия, готовится обращение в суд);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ООО «Альянс» -22,5 тыс. руб. (направлена претензия).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Стрелков Д.В. -4,17 тыс. руб. (направлена претензия);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переплата: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Савельева Н.Ю.-1,69 тыс. руб.;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ПАО Сбербанк – 1,0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Расторгнутые договоры: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недоимки составила 225,38 тыс. руб., в том числе: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Санников С.А. – 12,15 тыс. руб. (договор расторгнут, решение суда о взыскании вступило в силу 28.02.2017 г., исполнительный лист направлен в службу судебных приставов на исполнение, поступлений нет).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МУП «Коммунальное хозяйство» - 37,1 тыс. руб. (направлены претензии);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ООО «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Ашатли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- 125,57 тыс. руб., (Исполнительный лист направлен в службу судебных приставов г. Перми на исполнение, поступлений нет);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Ширинкин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А.А. – 0,23 тыс. руб. (в 2018 г. погашено 6,15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задолженности);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Мурзыев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Х.Ф.- 0,12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Зародова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О.В.- 9,6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.(направлена претензия);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Веселов О.В. – 9,6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.(проведены переговоры);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Веселова А.Г. -9,6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.(проведены переговоры);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Виноградова Е.Д. – 21,4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2019 года направлено 11 претензий на сумму 591,6 тыс. руб.,  поступила оплата на сумму 305,88 тыс. руб.</a:t>
            </a: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продажи активов, в т.ч.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реализации имущества выполнены на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69,0%, не выполнение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связано с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реорганизаций в городской округ и прекращением полномочий администрации Осинского городского поселения, в связи длительной процедурой передачи документов и формированием перечня свободных участков для продажи.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 при пользовании природными ресурсами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план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2019г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перевыполнен на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143,5 тыс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 </a:t>
            </a:r>
          </a:p>
          <a:p>
            <a:pPr>
              <a:defRPr/>
            </a:pP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оказания платных услуг и компенсации затрат государства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план перевыполнен на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71,0</a:t>
            </a:r>
            <a:r>
              <a:rPr lang="ru-RU" sz="1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связи с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поступлением дебиторской задолженности из фонда социального страхования по больничным листам.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план перевыполнен на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1339,0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поступили сверх плана суммы по искам о возмещении вреда, причиненного окружающей среде, штрафы за нарушение бюджетного законодательства, штрафы за административные правонарушения в области государственного регулирования производства и оборота этилового спирта, алкогольной, спиртосодержащей и табачной продукции, поступили штрафы по предписанием за ненормативное содержание дорог по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г.Оса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доходах района дотации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краевого бюджета составили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14,7%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общей суммы доходов.</a:t>
            </a:r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0884" indent="-288802" defTabSz="932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207" indent="-231041" defTabSz="932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290" indent="-231041" defTabSz="932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9374" indent="-231041" defTabSz="932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1455" indent="-231041" defTabSz="932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3541" indent="-231041" defTabSz="932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5622" indent="-231041" defTabSz="932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7705" indent="-231041" defTabSz="932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C6D03A3-9264-484B-BF8C-6213BEDAD7CA}" type="slidenum">
              <a:rPr lang="ru-RU" altLang="ru-RU" smtClean="0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ru-RU" altLang="ru-RU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8050" y="365125"/>
            <a:ext cx="4975225" cy="3730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xfrm>
            <a:off x="260648" y="4325566"/>
            <a:ext cx="6192688" cy="447627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r>
              <a:rPr lang="x-none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средства (субсидии, субвенции, иные межбюджетные трансферты)</a:t>
            </a:r>
            <a:r>
              <a:rPr lang="x-none" sz="1000">
                <a:latin typeface="Times New Roman" panose="02020603050405020304" pitchFamily="18" charset="0"/>
                <a:cs typeface="Times New Roman" panose="02020603050405020304" pitchFamily="18" charset="0"/>
              </a:rPr>
              <a:t> из краевого бюджета поступили в сумме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599498,3</a:t>
            </a:r>
            <a:r>
              <a:rPr lang="x-none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00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при плане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608715,4 </a:t>
            </a:r>
            <a:r>
              <a:rPr lang="x-none" sz="100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руб., что меньше планируемых сумм на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9217,1</a:t>
            </a:r>
            <a:r>
              <a:rPr lang="x-none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00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98,5</a:t>
            </a:r>
            <a:r>
              <a:rPr lang="x-none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000">
                <a:latin typeface="Times New Roman" panose="02020603050405020304" pitchFamily="18" charset="0"/>
                <a:cs typeface="Times New Roman" panose="02020603050405020304" pitchFamily="18" charset="0"/>
              </a:rPr>
              <a:t>% плана.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132001,3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поступили в сумме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126913,7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руб., что меньше планируемых сумм на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5087,6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96,2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плана. Не поступили субсидии: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строительство распределительных газопроводов в сумме 3564,76 тыс. руб., так как аукцион проводился централизованно для территорий Пермского края Министерством ЖКХ и благоустройства Пермского края, то при подготовке аукционной документации сметы на выполнение работ были Министерством скорректированы, и контракт заключен на сумму 35259,44 тыс. руб. при плане 38824,20 тыс. руб., остатки в сумме 3564,76 тыс. руб. не востребованы;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 улучшение качества систем теплоснабжения на территориях муниципальных образований Пермского края в сумме 502,43 тыс. руб., не поступили средства на оплату услуг по строительному контролю и авторскому надзору в сумме 461,20 тыс. руб., также по результатам конкурсных процедур сложилась экономия в сумме 41,23 тыс. руб.;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обеспечение путевками на санаторно-курортное лечение работникам муниципальных учреждений в сумме 17,80 тыс. руб., в связи с обеспечением меньшей доли за счет местного бюджета и заключением соглашения на краевые средства в сумме 201,60 тыс. руб. при плановых назначениях 219,40 тыс. руб.;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устройство спортплощадок в сумме 59,14 тыс. руб., в связи с экономией при проведении конкурсных процедур, средства из края не востребованы;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проектирование, строительство (реконструкцию),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кап.ремонт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ремонт местных дорог в сумме 943,46 тыс. руб., в связи с образовавшейся экономией при проведении конкурсных процедур, средства из края не востребованы;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410115,8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поступили в сумме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410008,3тыс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руб., что меньше планируемых сумм на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107,5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99,9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плана. Не поступили субвенции: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составление протоколов об административных правонарушениях в сумме 5,8 тыс. руб., так как данные средства не востребованы, возвращены в край в декабре 2019 года;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исполнение районом полномочия по выравниванию бюджетной обеспеченности поселений в сумме 44,30 тыс. руб., в связи с превышением нормативов содержания ОМСУ в Горском и Гремячинском сельских поселениях;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осуществление полномочий по составлению (изменению) списков кандидатов в присяжные заседатели Федеральных судов общей юрисдикции в сумме 7,80 тыс. руб., в связи с отсутствием фактической потребности, возвращены в бюджет Пермского края в декабре 2019 года;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содействие достижению целевых показателей региональных программ развития агропромышленного комплекса в сумме 49,63 тыс. руб., в связи с досрочным погашением кредитов получателями субсидий, фактическая потребность в средствах, рассчитываемая на основании уведомлений об остатке ссудной задолженности полученных кредитов из банка, уменьшилась;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28607,0 тыс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краевого бюджета поступили в сумме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24617,3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руб., 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86,1%.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поступили иные межбюджетные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трансферты: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обеспечение жильем молодых семей в сумме 3987,51 тыс. руб., так как оплата выданных свидетельств производится по фактической потребности, обращений на оплату от молодых семей не поступало, также утвержден Приказ Министерства социального развития Пермского края о внесении изменений в ранее утверждённый список молодых семей от 25.12.2019 года, молодые семьи вновь включенные в список, не смогли предоставить обновленный пакет документов в указанные сроки, в связи с этим средства из Министерства социального развития Пермского края не поступили;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перевозки отдельных категорий граждан по СПД в сумме 2,16 тыс. руб., средства перечисляются по заявочному принципу, остаток в сумме 2,16 тыс. руб. в 2019 году не поступил, так как заявки на перечисление в край отправлены в декабре.</a:t>
            </a:r>
          </a:p>
          <a:p>
            <a:r>
              <a:rPr lang="x-none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x-none" sz="100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бюджетов поселений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37991,3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иных межбюджетных трансфертов по переданным полномочиям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37959,0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руб., 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99,9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плана.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поступили иные межбюджетные трансферты в сумме 121,95 тыс. руб. от Осинского городского поселения  на осуществление полномочий по созданию условий для жилищного строительства в сумме 20,45 тыс. руб., так как фактической потребности в данных средствах не было, нет заявок на получение, и на осуществление части переданных полномочий по организации в границах поселений газоснабжения населения в сумме 11,87 тыс. руб.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доходы бюджета района от возврата остатков субсидий прошлых лет от учреждений и иных организаций поступило 535,43 тыс. руб.</a:t>
            </a: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бюджета Осинского муниципального района  возвращено остатков субсидий, субвенций и иных межбюджетных трансфертов, имеющих целевое назначений, прошлых лет в сумме 2820,66 тыс. руб.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0884" indent="-288802" defTabSz="932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207" indent="-231041" defTabSz="932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290" indent="-231041" defTabSz="932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9374" indent="-231041" defTabSz="932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1455" indent="-231041" defTabSz="932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3541" indent="-231041" defTabSz="932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5622" indent="-231041" defTabSz="932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7705" indent="-231041" defTabSz="932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5D826A1-8C10-4A45-9BEA-FD3ACFEE783D}" type="slidenum">
              <a:rPr lang="ru-RU" altLang="ru-RU" smtClean="0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ru-RU" altLang="ru-RU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defTabSz="925528" eaLnBrk="1" hangingPunct="1">
              <a:lnSpc>
                <a:spcPct val="80000"/>
              </a:lnSpc>
              <a:defRPr/>
            </a:pPr>
            <a:r>
              <a:rPr lang="ru-RU" altLang="ru-RU" b="1" dirty="0">
                <a:solidFill>
                  <a:prstClr val="black"/>
                </a:solidFill>
                <a:latin typeface="Times New Roman" pitchFamily="18" charset="0"/>
              </a:rPr>
              <a:t>Задолженность по платежам в бюджеты разных уровней, тыс. руб. 		</a:t>
            </a:r>
          </a:p>
          <a:p>
            <a:r>
              <a:rPr lang="ru-RU" dirty="0" smtClean="0">
                <a:effectLst/>
              </a:rPr>
              <a:t>За 2019 год общая сумма недоимки по налоговым платежам в консолидированный бюджет Осинского муниципального района увеличилась на 4811,0 тыс. руб., в том числе по видам налоговых поступлений:</a:t>
            </a:r>
          </a:p>
          <a:p>
            <a:r>
              <a:rPr lang="ru-RU" dirty="0" smtClean="0">
                <a:effectLst/>
              </a:rPr>
              <a:t>НДФЛ –на 16937,0 тыс. руб.;</a:t>
            </a:r>
          </a:p>
          <a:p>
            <a:r>
              <a:rPr lang="ru-RU" dirty="0" smtClean="0">
                <a:effectLst/>
              </a:rPr>
              <a:t>ЕНВД –на 235,0 тыс. руб.;</a:t>
            </a:r>
          </a:p>
          <a:p>
            <a:r>
              <a:rPr lang="ru-RU" dirty="0" smtClean="0">
                <a:effectLst/>
              </a:rPr>
              <a:t>Снижение недоимки прослеживается по:</a:t>
            </a:r>
          </a:p>
          <a:p>
            <a:r>
              <a:rPr lang="ru-RU" dirty="0" smtClean="0">
                <a:effectLst/>
              </a:rPr>
              <a:t>Транспортному налогу на 12357,0 тыс. руб.</a:t>
            </a:r>
          </a:p>
          <a:p>
            <a:r>
              <a:rPr lang="ru-RU" dirty="0" smtClean="0">
                <a:effectLst/>
              </a:rPr>
              <a:t>Единому сельскохозяйственному налогу на 4,0 тыс. руб.</a:t>
            </a:r>
          </a:p>
          <a:p>
            <a:r>
              <a:rPr lang="ru-RU" dirty="0" smtClean="0">
                <a:effectLst/>
              </a:rPr>
              <a:t>Налоговая инспекция не предоставляет данные в разрезе должников – физических лиц. Наиболее крупными должниками среди юридических лиц являются:</a:t>
            </a:r>
          </a:p>
          <a:p>
            <a:r>
              <a:rPr lang="ru-RU" dirty="0" smtClean="0">
                <a:effectLst/>
              </a:rPr>
              <a:t>- по НДФЛ: </a:t>
            </a:r>
          </a:p>
          <a:p>
            <a:r>
              <a:rPr lang="ru-RU" dirty="0" smtClean="0">
                <a:effectLst/>
              </a:rPr>
              <a:t>ООО "УРАЛ - ТРАНСКОМ", сумма задолженности 6518,30 тыс. руб.;</a:t>
            </a:r>
          </a:p>
          <a:p>
            <a:r>
              <a:rPr lang="ru-RU" dirty="0" smtClean="0">
                <a:effectLst/>
              </a:rPr>
              <a:t>ООО "БУЗУЛУКСКАЯ НЕФТЕСЕРВИСНАЯ КОМПАНИЯ", задолженность 5132,81 тыс. руб.;</a:t>
            </a:r>
          </a:p>
          <a:p>
            <a:r>
              <a:rPr lang="ru-RU" dirty="0" smtClean="0">
                <a:effectLst/>
              </a:rPr>
              <a:t>ООО "ТСГ", задолженность 2778,92 тыс. руб.;</a:t>
            </a:r>
          </a:p>
          <a:p>
            <a:r>
              <a:rPr lang="ru-RU" dirty="0" smtClean="0">
                <a:effectLst/>
              </a:rPr>
              <a:t>ООО "НЕФТЕМАШСЕРВИС", задолженность 520,56 тыс. руб.;</a:t>
            </a:r>
          </a:p>
          <a:p>
            <a:r>
              <a:rPr lang="ru-RU" dirty="0" smtClean="0">
                <a:effectLst/>
              </a:rPr>
              <a:t>МЕЖМУНИЦИПАЛЬНЫЙ ОТДЕЛ МИНИСТЕРСТВА ВНУТРЕННИХ ДЕЛ РОССИЙСКОЙ ФЕДЕРАЦИИ "ОСИНСКИЙ" (РЕАЛИЗУЮЩИЙ ЗАДАЧИ И ФУНКЦИИ ОРГАНОВ ВНУТРЕННИХ ДЕЛ НА ТЕРРИТОРИИ ЕЛОВСКОГО И ОСИНСКОГО МУНИЦИПАЛЬНЫХ РАЙОНОВ), задолженность 1160,38 тыс. руб.;</a:t>
            </a:r>
          </a:p>
          <a:p>
            <a:r>
              <a:rPr lang="ru-RU" dirty="0" smtClean="0">
                <a:effectLst/>
              </a:rPr>
              <a:t>ООО СТРОИТЕЛЬНО-РЕМОНТНОЕ  ПРЕДПРИЯТИЕ "СПЕКТР", задолженность  236,42 тыс. руб.;</a:t>
            </a:r>
          </a:p>
          <a:p>
            <a:r>
              <a:rPr lang="ru-RU" dirty="0" smtClean="0">
                <a:effectLst/>
              </a:rPr>
              <a:t>СЕЛЬСКОХОЗЯЙСТВЕННЫЙ ПРОИЗВОДСТВЕННЫЙ КООПЕРАТИВ "КУЗНЕЧИХА", задолженность 155,14 тыс. руб.;</a:t>
            </a:r>
          </a:p>
          <a:p>
            <a:r>
              <a:rPr lang="ru-RU" dirty="0" smtClean="0">
                <a:effectLst/>
              </a:rPr>
              <a:t>ООО "ТОРГОВЫЙ ДВОР", задолженность 89,62 тыс. руб.;</a:t>
            </a:r>
          </a:p>
          <a:p>
            <a:r>
              <a:rPr lang="ru-RU" dirty="0" smtClean="0">
                <a:effectLst/>
              </a:rPr>
              <a:t>ООО “ФЛОРА”, задолженность 53,39 тыс. руб.;</a:t>
            </a:r>
          </a:p>
          <a:p>
            <a:r>
              <a:rPr lang="ru-RU" dirty="0" smtClean="0">
                <a:effectLst/>
              </a:rPr>
              <a:t>ООО ЧАСТНОЕ ОХРАННОЕ ПРЕДПРИЯТИЕ "ЛЕГИОН", задолженность 15,75 тыс. руб.</a:t>
            </a:r>
          </a:p>
          <a:p>
            <a:r>
              <a:rPr lang="ru-RU" dirty="0" smtClean="0">
                <a:effectLst/>
              </a:rPr>
              <a:t>-по ЕНВД:</a:t>
            </a:r>
          </a:p>
          <a:p>
            <a:r>
              <a:rPr lang="ru-RU" dirty="0" smtClean="0">
                <a:effectLst/>
              </a:rPr>
              <a:t>Основная задолженность числится за индивидуальными предпринимателями, данных по которым нет.</a:t>
            </a:r>
          </a:p>
          <a:p>
            <a:r>
              <a:rPr lang="ru-RU" dirty="0" smtClean="0">
                <a:effectLst/>
              </a:rPr>
              <a:t>- по Транспортному налогу основными должниками являются физические лица, задолженность составляет 10196,00 тыс. руб. Задолженность по транспортному налогу по юридическим лицам в сумме 146,00 тыс. руб.</a:t>
            </a:r>
          </a:p>
          <a:p>
            <a:r>
              <a:rPr lang="ru-RU" dirty="0" smtClean="0">
                <a:effectLst/>
              </a:rPr>
              <a:t>Основными должниками по транспортному налогу с организаций являются:</a:t>
            </a:r>
          </a:p>
          <a:p>
            <a:r>
              <a:rPr lang="ru-RU" dirty="0" smtClean="0">
                <a:effectLst/>
              </a:rPr>
              <a:t>"УРАЛ - ТРАНСКОМ" сумма задолженности 5691,75 тыс. руб.</a:t>
            </a:r>
          </a:p>
          <a:p>
            <a:r>
              <a:rPr lang="ru-RU" dirty="0" smtClean="0">
                <a:effectLst/>
              </a:rPr>
              <a:t>В 2019 году проведено 4 заседания межведомственной комиссии по налоговой политике и предотвращению социальной напряженности на территории Осинского муниципального района с приглашением должников. В заседаниях принимали участие представители налоговой инспекции и службы судебных приставов. Также рассылались требования об уплате задолженности. В отношении должников налоговой инспекцией ведется </a:t>
            </a:r>
            <a:r>
              <a:rPr lang="ru-RU" dirty="0" err="1" smtClean="0">
                <a:effectLst/>
              </a:rPr>
              <a:t>претензионно</a:t>
            </a:r>
            <a:r>
              <a:rPr lang="ru-RU" dirty="0" smtClean="0">
                <a:effectLst/>
              </a:rPr>
              <a:t>-исковая работа.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EF26F7-6172-4472-ABFC-419B530BD92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78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defTabSz="925528" eaLnBrk="1" hangingPunct="1">
              <a:lnSpc>
                <a:spcPct val="80000"/>
              </a:lnSpc>
              <a:defRPr/>
            </a:pPr>
            <a:r>
              <a:rPr lang="ru-RU" altLang="ru-RU" b="1" dirty="0">
                <a:solidFill>
                  <a:prstClr val="black"/>
                </a:solidFill>
                <a:latin typeface="Times New Roman" pitchFamily="18" charset="0"/>
              </a:rPr>
              <a:t>Задолженность по платежам в бюджеты разных уровней, тыс. руб. 		</a:t>
            </a:r>
          </a:p>
          <a:p>
            <a:r>
              <a:rPr lang="x-none" smtClean="0">
                <a:effectLst/>
              </a:rPr>
              <a:t>За 201</a:t>
            </a:r>
            <a:r>
              <a:rPr lang="ru-RU" dirty="0" smtClean="0">
                <a:effectLst/>
              </a:rPr>
              <a:t>8</a:t>
            </a:r>
            <a:r>
              <a:rPr lang="x-none" smtClean="0">
                <a:effectLst/>
              </a:rPr>
              <a:t> год общая сумма недоимки по налоговым платежам в консолидированный бюджет Осинского муниципального района увеличилась на </a:t>
            </a:r>
            <a:r>
              <a:rPr lang="ru-RU" dirty="0" smtClean="0">
                <a:effectLst/>
              </a:rPr>
              <a:t>11295,00</a:t>
            </a:r>
            <a:r>
              <a:rPr lang="x-none" smtClean="0">
                <a:effectLst/>
              </a:rPr>
              <a:t> тыс. руб., в том числе по видам налоговых поступлений:</a:t>
            </a:r>
            <a:endParaRPr lang="ru-RU" dirty="0" smtClean="0">
              <a:effectLst/>
            </a:endParaRPr>
          </a:p>
          <a:p>
            <a:r>
              <a:rPr lang="x-none" smtClean="0">
                <a:effectLst/>
              </a:rPr>
              <a:t>НДФЛ –на </a:t>
            </a:r>
            <a:r>
              <a:rPr lang="ru-RU" dirty="0" smtClean="0">
                <a:effectLst/>
              </a:rPr>
              <a:t>776,00</a:t>
            </a:r>
            <a:r>
              <a:rPr lang="x-none" smtClean="0">
                <a:effectLst/>
              </a:rPr>
              <a:t> тыс. руб.;</a:t>
            </a:r>
            <a:endParaRPr lang="ru-RU" dirty="0" smtClean="0">
              <a:effectLst/>
            </a:endParaRPr>
          </a:p>
          <a:p>
            <a:r>
              <a:rPr lang="x-none" smtClean="0">
                <a:effectLst/>
              </a:rPr>
              <a:t>ЕНВД –на </a:t>
            </a:r>
            <a:r>
              <a:rPr lang="ru-RU" dirty="0" smtClean="0">
                <a:effectLst/>
              </a:rPr>
              <a:t>864,00</a:t>
            </a:r>
            <a:r>
              <a:rPr lang="x-none" smtClean="0">
                <a:effectLst/>
              </a:rPr>
              <a:t> тыс. руб.;</a:t>
            </a:r>
            <a:endParaRPr lang="ru-RU" dirty="0" smtClean="0">
              <a:effectLst/>
            </a:endParaRPr>
          </a:p>
          <a:p>
            <a:r>
              <a:rPr lang="x-none" smtClean="0">
                <a:effectLst/>
              </a:rPr>
              <a:t>Транспортный налог </a:t>
            </a:r>
            <a:r>
              <a:rPr lang="ru-RU" dirty="0" smtClean="0">
                <a:effectLst/>
              </a:rPr>
              <a:t>- </a:t>
            </a:r>
            <a:r>
              <a:rPr lang="x-none" smtClean="0">
                <a:effectLst/>
              </a:rPr>
              <a:t>на </a:t>
            </a:r>
            <a:r>
              <a:rPr lang="ru-RU" dirty="0" smtClean="0">
                <a:effectLst/>
              </a:rPr>
              <a:t>9563,00</a:t>
            </a:r>
            <a:r>
              <a:rPr lang="x-none" smtClean="0">
                <a:effectLst/>
              </a:rPr>
              <a:t> тыс. руб.</a:t>
            </a:r>
            <a:endParaRPr lang="ru-RU" dirty="0" smtClean="0">
              <a:effectLst/>
            </a:endParaRPr>
          </a:p>
          <a:p>
            <a:r>
              <a:rPr lang="x-none" smtClean="0">
                <a:effectLst/>
              </a:rPr>
              <a:t>Единый сельскохозяйственный налог</a:t>
            </a:r>
            <a:r>
              <a:rPr lang="ru-RU" dirty="0" smtClean="0">
                <a:effectLst/>
              </a:rPr>
              <a:t> на 92</a:t>
            </a:r>
            <a:r>
              <a:rPr lang="x-none" smtClean="0">
                <a:effectLst/>
              </a:rPr>
              <a:t>,0 тыс. руб.</a:t>
            </a:r>
            <a:endParaRPr lang="ru-RU" dirty="0" smtClean="0">
              <a:effectLst/>
            </a:endParaRPr>
          </a:p>
          <a:p>
            <a:r>
              <a:rPr lang="x-none" smtClean="0">
                <a:effectLst/>
              </a:rPr>
              <a:t>Налоговая инспекция не предоставляет данные в разрезе должников</a:t>
            </a:r>
            <a:r>
              <a:rPr lang="ru-RU" dirty="0" smtClean="0">
                <a:effectLst/>
              </a:rPr>
              <a:t> – физических лиц. Наиболее крупными должниками среди юридических лиц являются:</a:t>
            </a:r>
          </a:p>
          <a:p>
            <a:r>
              <a:rPr lang="ru-RU" dirty="0" smtClean="0">
                <a:effectLst/>
              </a:rPr>
              <a:t>- по НДФЛ: </a:t>
            </a:r>
          </a:p>
          <a:p>
            <a:r>
              <a:rPr lang="ru-RU" dirty="0" smtClean="0">
                <a:effectLst/>
              </a:rPr>
              <a:t>ООО "ПРИБОЙ", сумма задолженности 2650,00 тыс. руб.;</a:t>
            </a:r>
          </a:p>
          <a:p>
            <a:r>
              <a:rPr lang="ru-RU" dirty="0" smtClean="0">
                <a:effectLst/>
              </a:rPr>
              <a:t>Цех производственного обеспечения </a:t>
            </a:r>
            <a:r>
              <a:rPr lang="ru-RU" dirty="0" err="1" smtClean="0">
                <a:effectLst/>
              </a:rPr>
              <a:t>г.Оса</a:t>
            </a:r>
            <a:r>
              <a:rPr lang="ru-RU" dirty="0" smtClean="0">
                <a:effectLst/>
              </a:rPr>
              <a:t>, задолженность 567,27 тыс. руб.;</a:t>
            </a:r>
          </a:p>
          <a:p>
            <a:r>
              <a:rPr lang="ru-RU" dirty="0" smtClean="0">
                <a:effectLst/>
              </a:rPr>
              <a:t>ООО "МОНОЛИТ", задолженность 268,99 тыс. руб.;</a:t>
            </a:r>
          </a:p>
          <a:p>
            <a:r>
              <a:rPr lang="ru-RU" dirty="0" smtClean="0">
                <a:effectLst/>
              </a:rPr>
              <a:t>-по ЕНВД:</a:t>
            </a:r>
          </a:p>
          <a:p>
            <a:r>
              <a:rPr lang="ru-RU" dirty="0" smtClean="0">
                <a:effectLst/>
              </a:rPr>
              <a:t>ООО "ОСИНСКОЕ АТП", сумма задолженности 48,72 тыс. руб.;</a:t>
            </a:r>
          </a:p>
          <a:p>
            <a:r>
              <a:rPr lang="ru-RU" dirty="0" smtClean="0">
                <a:effectLst/>
              </a:rPr>
              <a:t>ООО "МК", задолженность 27,78 тыс. руб.;</a:t>
            </a:r>
          </a:p>
          <a:p>
            <a:r>
              <a:rPr lang="ru-RU" dirty="0" smtClean="0">
                <a:effectLst/>
              </a:rPr>
              <a:t>ООО "ЗСК", задолженность 32,62 тыс. руб.;</a:t>
            </a:r>
          </a:p>
          <a:p>
            <a:r>
              <a:rPr lang="ru-RU" dirty="0" smtClean="0">
                <a:effectLst/>
              </a:rPr>
              <a:t>Основная задолженность числится за индивидуальными предпринимателями, данных по которым нет.</a:t>
            </a:r>
          </a:p>
          <a:p>
            <a:r>
              <a:rPr lang="ru-RU" dirty="0" smtClean="0">
                <a:effectLst/>
              </a:rPr>
              <a:t>- по Транспортному налогу о</a:t>
            </a:r>
            <a:r>
              <a:rPr lang="x-none" smtClean="0">
                <a:effectLst/>
              </a:rPr>
              <a:t>сновными должниками являются физические лица, задолженность по ним увеличилась на </a:t>
            </a:r>
            <a:r>
              <a:rPr lang="ru-RU" dirty="0" smtClean="0">
                <a:effectLst/>
              </a:rPr>
              <a:t>9563,00</a:t>
            </a:r>
            <a:r>
              <a:rPr lang="x-none" smtClean="0">
                <a:effectLst/>
              </a:rPr>
              <a:t> тыс. руб. Задолженность по транспортному налогу по юридическим лицам</a:t>
            </a:r>
            <a:r>
              <a:rPr lang="ru-RU" dirty="0" smtClean="0">
                <a:effectLst/>
              </a:rPr>
              <a:t> не увеличилась и сохранилась на уровне 2017 года в сумме 269,00</a:t>
            </a:r>
            <a:r>
              <a:rPr lang="x-none" smtClean="0">
                <a:effectLst/>
              </a:rPr>
              <a:t> тыс. руб.</a:t>
            </a:r>
            <a:endParaRPr lang="ru-RU" dirty="0" smtClean="0">
              <a:effectLst/>
            </a:endParaRPr>
          </a:p>
          <a:p>
            <a:r>
              <a:rPr lang="ru-RU" dirty="0" smtClean="0">
                <a:effectLst/>
              </a:rPr>
              <a:t>Основными должниками по транспортному налогу с организаций являются:</a:t>
            </a:r>
          </a:p>
          <a:p>
            <a:r>
              <a:rPr lang="ru-RU" dirty="0" smtClean="0">
                <a:effectLst/>
              </a:rPr>
              <a:t>ООО "ГОРЫ", сумма задолженности 91,05 тыс. руб.;</a:t>
            </a:r>
          </a:p>
          <a:p>
            <a:r>
              <a:rPr lang="x-none" smtClean="0">
                <a:effectLst/>
              </a:rPr>
              <a:t>ООО "ГОСЛЕСХОЗ"</a:t>
            </a:r>
            <a:r>
              <a:rPr lang="ru-RU" dirty="0" smtClean="0">
                <a:effectLst/>
              </a:rPr>
              <a:t>, задолженность 34,67 тыс. руб.;</a:t>
            </a:r>
          </a:p>
          <a:p>
            <a:r>
              <a:rPr lang="ru-RU" dirty="0" smtClean="0">
                <a:effectLst/>
              </a:rPr>
              <a:t>ООО "МОНОЛИТ", задолженность 50,14 тыс. руб.;</a:t>
            </a:r>
          </a:p>
          <a:p>
            <a:r>
              <a:rPr lang="ru-RU" dirty="0" smtClean="0">
                <a:effectLst/>
              </a:rPr>
              <a:t>ООО "ПАРМАЛЕС", задолженность 29,56 тыс. руб.</a:t>
            </a:r>
          </a:p>
          <a:p>
            <a:r>
              <a:rPr lang="ru-RU" dirty="0" smtClean="0">
                <a:effectLst/>
              </a:rPr>
              <a:t>В </a:t>
            </a:r>
            <a:r>
              <a:rPr lang="x-none" smtClean="0">
                <a:effectLst/>
              </a:rPr>
              <a:t>201</a:t>
            </a:r>
            <a:r>
              <a:rPr lang="ru-RU" dirty="0" smtClean="0">
                <a:effectLst/>
              </a:rPr>
              <a:t>8</a:t>
            </a:r>
            <a:r>
              <a:rPr lang="x-none" smtClean="0">
                <a:effectLst/>
              </a:rPr>
              <a:t> год</a:t>
            </a:r>
            <a:r>
              <a:rPr lang="ru-RU" dirty="0" smtClean="0">
                <a:effectLst/>
              </a:rPr>
              <a:t>у проведено 4 заседания межведомственной комиссии по налоговой политике и предотвращению социальной напряженности на территории Осинского муниципального района с приглашением должников. В заседаниях принимали участие представители налоговой инспекции и службы судебных приставов. Также рассылались требования об уплате задолженности. В отношении должников налоговой инспекцией ведется </a:t>
            </a:r>
            <a:r>
              <a:rPr lang="ru-RU" dirty="0" err="1" smtClean="0">
                <a:effectLst/>
              </a:rPr>
              <a:t>претензионно</a:t>
            </a:r>
            <a:r>
              <a:rPr lang="ru-RU" dirty="0" smtClean="0">
                <a:effectLst/>
              </a:rPr>
              <a:t>-исковая работа.</a:t>
            </a:r>
            <a:endParaRPr lang="ru-RU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EF26F7-6172-4472-ABFC-419B530BD92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78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6BF77B-16A7-4E5D-A0BD-AFCC4ACCD804}" type="datetimeFigureOut">
              <a:rPr lang="ru-RU" smtClean="0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C7031-2C1D-4EDD-AC75-E8714F56EF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775D73-4FD2-414D-8FC3-0335F09200C1}" type="datetimeFigureOut">
              <a:rPr lang="ru-RU" smtClean="0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D82DB-5F3A-45C9-8B09-589569FB6B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0189D3-A382-42E1-B2E8-C028E9669FFB}" type="datetimeFigureOut">
              <a:rPr lang="ru-RU" smtClean="0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DE7F9-749C-4465-AFF0-98197FF148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6BF77B-16A7-4E5D-A0BD-AFCC4ACCD804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C7031-2C1D-4EDD-AC75-E8714F56EF09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684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F76A4-7BBC-4127-A144-B7270CA1D529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4F532-005E-4135-9B2D-78594DF2F17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483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486DE-1B09-460A-80E3-037A0B9DB084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3BFE9-7380-4BE9-B8F1-2ED1AFD8B9E7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20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0A020D-A610-403A-98FF-67FB7E2E1193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B05C0-96B6-47A4-AA10-8AD9B4E16C74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43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7D422-230D-40F7-A479-7AE4D9F5171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91C2F-6C11-410B-AF76-3B4EC44D2AC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19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49695-26BA-4793-83E1-8501C259E45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9C99BC-AF7F-4DA0-B880-4AF1FD19082E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935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CC22E6-011C-480F-AD34-990AE20DBB17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D6C7C-16AF-4EC5-B2F8-4DA245B96016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38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4E860C-9682-44E1-8C83-992D88F91A25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C192-BF6F-4BF4-9DCD-E404FF791E4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79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F76A4-7BBC-4127-A144-B7270CA1D529}" type="datetimeFigureOut">
              <a:rPr lang="ru-RU" smtClean="0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4F532-005E-4135-9B2D-78594DF2F1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21B2E-995C-4309-B549-00239407772B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E242C27E-3D61-4DC6-AA48-A478AB9929DD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0995119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775D73-4FD2-414D-8FC3-0335F09200C1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D82DB-5F3A-45C9-8B09-589569FB6B36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508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0189D3-A382-42E1-B2E8-C028E9669FFB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DE7F9-749C-4465-AFF0-98197FF148A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2719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6BF77B-16A7-4E5D-A0BD-AFCC4ACCD804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C7031-2C1D-4EDD-AC75-E8714F56EF09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2702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F76A4-7BBC-4127-A144-B7270CA1D529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4F532-005E-4135-9B2D-78594DF2F17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8080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486DE-1B09-460A-80E3-037A0B9DB084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3BFE9-7380-4BE9-B8F1-2ED1AFD8B9E7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93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0A020D-A610-403A-98FF-67FB7E2E1193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B05C0-96B6-47A4-AA10-8AD9B4E16C74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1006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7D422-230D-40F7-A479-7AE4D9F5171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91C2F-6C11-410B-AF76-3B4EC44D2AC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7127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49695-26BA-4793-83E1-8501C259E45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9C99BC-AF7F-4DA0-B880-4AF1FD19082E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55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CC22E6-011C-480F-AD34-990AE20DBB17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D6C7C-16AF-4EC5-B2F8-4DA245B96016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7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486DE-1B09-460A-80E3-037A0B9DB084}" type="datetimeFigureOut">
              <a:rPr lang="ru-RU" smtClean="0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3BFE9-7380-4BE9-B8F1-2ED1AFD8B9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4E860C-9682-44E1-8C83-992D88F91A25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C192-BF6F-4BF4-9DCD-E404FF791E4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8592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21B2E-995C-4309-B549-00239407772B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E242C27E-3D61-4DC6-AA48-A478AB9929DD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6703376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775D73-4FD2-414D-8FC3-0335F09200C1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D82DB-5F3A-45C9-8B09-589569FB6B36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7046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0189D3-A382-42E1-B2E8-C028E9669FFB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DE7F9-749C-4465-AFF0-98197FF148A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5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0A020D-A610-403A-98FF-67FB7E2E1193}" type="datetimeFigureOut">
              <a:rPr lang="ru-RU" smtClean="0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B05C0-96B6-47A4-AA10-8AD9B4E16C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7D422-230D-40F7-A479-7AE4D9F51716}" type="datetimeFigureOut">
              <a:rPr lang="ru-RU" smtClean="0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91C2F-6C11-410B-AF76-3B4EC44D2A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49695-26BA-4793-83E1-8501C259E45E}" type="datetimeFigureOut">
              <a:rPr lang="ru-RU" smtClean="0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9C99BC-AF7F-4DA0-B880-4AF1FD1908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CC22E6-011C-480F-AD34-990AE20DBB17}" type="datetimeFigureOut">
              <a:rPr lang="ru-RU" smtClean="0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D6C7C-16AF-4EC5-B2F8-4DA245B960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4E860C-9682-44E1-8C83-992D88F91A25}" type="datetimeFigureOut">
              <a:rPr lang="ru-RU" smtClean="0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C192-BF6F-4BF4-9DCD-E404FF791E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21B2E-995C-4309-B549-00239407772B}" type="datetimeFigureOut">
              <a:rPr lang="ru-RU" smtClean="0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E242C27E-3D61-4DC6-AA48-A478AB9929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695419A-E7BA-476A-BB0F-38255C0A6CAD}" type="datetimeFigureOut">
              <a:rPr lang="ru-RU" smtClean="0"/>
              <a:pPr>
                <a:defRPr/>
              </a:pPr>
              <a:t>09.03.2021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17AA356-C9A1-48A6-8CCD-66D1E47479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695419A-E7BA-476A-BB0F-38255C0A6CA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17AA356-C9A1-48A6-8CCD-66D1E47479AD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340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695419A-E7BA-476A-BB0F-38255C0A6CA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09.03.2021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17AA356-C9A1-48A6-8CCD-66D1E47479AD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697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Содержимое 4"/>
          <p:cNvSpPr>
            <a:spLocks noGrp="1"/>
          </p:cNvSpPr>
          <p:nvPr>
            <p:ph idx="1"/>
          </p:nvPr>
        </p:nvSpPr>
        <p:spPr>
          <a:xfrm>
            <a:off x="285750" y="714375"/>
            <a:ext cx="8572500" cy="56102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z="4000" b="1" dirty="0" smtClean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>
                <a:latin typeface="Times New Roman" pitchFamily="18" charset="0"/>
              </a:rPr>
              <a:t>Отчет </a:t>
            </a:r>
            <a:endParaRPr lang="ru-RU" sz="4000" b="1" dirty="0" smtClean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dirty="0" smtClean="0">
                <a:latin typeface="Times New Roman" pitchFamily="18" charset="0"/>
              </a:rPr>
              <a:t>об исполнении бюджета</a:t>
            </a:r>
            <a:br>
              <a:rPr lang="ru-RU" sz="4000" b="1" dirty="0" smtClean="0">
                <a:latin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</a:rPr>
              <a:t> </a:t>
            </a:r>
            <a:r>
              <a:rPr lang="ru-RU" sz="4000" b="1" i="1" dirty="0" smtClean="0">
                <a:latin typeface="Times New Roman" pitchFamily="18" charset="0"/>
              </a:rPr>
              <a:t>Осинского муниципального района </a:t>
            </a:r>
            <a:r>
              <a:rPr lang="ru-RU" sz="4000" b="1" dirty="0" smtClean="0">
                <a:latin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</a:rPr>
              <a:t>за 2019 год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4000" b="1" dirty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4000" b="1" dirty="0" smtClean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</a:rPr>
              <a:t>28.05.2020г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4000" b="1" dirty="0" smtClean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4000" dirty="0" smtClean="0"/>
          </a:p>
        </p:txBody>
      </p:sp>
      <p:sp>
        <p:nvSpPr>
          <p:cNvPr id="3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69E7E-566A-43E3-86A5-05A0DE570DE0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5616922"/>
          </a:xfrm>
        </p:spPr>
        <p:txBody>
          <a:bodyPr anchor="ctr"/>
          <a:lstStyle/>
          <a:p>
            <a:pPr algn="ctr" eaLnBrk="1" hangingPunct="1"/>
            <a:r>
              <a:rPr lang="ru-RU" sz="4800" b="1" dirty="0" smtClean="0">
                <a:latin typeface="Times New Roman" pitchFamily="18" charset="0"/>
              </a:rPr>
              <a:t>Расходы бюджета</a:t>
            </a:r>
          </a:p>
        </p:txBody>
      </p:sp>
      <p:sp>
        <p:nvSpPr>
          <p:cNvPr id="3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110EC-468B-4B4A-A389-E40EB2971F02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Прямоугольник 3"/>
          <p:cNvSpPr>
            <a:spLocks noChangeArrowheads="1"/>
          </p:cNvSpPr>
          <p:nvPr/>
        </p:nvSpPr>
        <p:spPr bwMode="auto">
          <a:xfrm>
            <a:off x="251520" y="0"/>
            <a:ext cx="828092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500" b="1" spc="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500" b="1" spc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</a:t>
            </a:r>
            <a:r>
              <a:rPr lang="ru-RU" sz="2500" b="1" spc="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     </a:t>
            </a:r>
            <a:r>
              <a:rPr lang="ru-RU" sz="2800" b="1" dirty="0" smtClean="0">
                <a:solidFill>
                  <a:prstClr val="black"/>
                </a:solidFill>
                <a:latin typeface="+mj-lt"/>
              </a:rPr>
              <a:t>2019  </a:t>
            </a:r>
            <a:r>
              <a:rPr lang="ru-RU" sz="2400" b="1" dirty="0" smtClean="0">
                <a:solidFill>
                  <a:prstClr val="black"/>
                </a:solidFill>
                <a:latin typeface="+mj-lt"/>
              </a:rPr>
              <a:t>год</a:t>
            </a:r>
            <a:endParaRPr lang="ru-RU" sz="2400" b="1" dirty="0">
              <a:solidFill>
                <a:prstClr val="black"/>
              </a:solidFill>
              <a:latin typeface="+mj-lt"/>
            </a:endParaRPr>
          </a:p>
          <a:p>
            <a:pPr algn="ctr"/>
            <a:endParaRPr lang="ru-RU" sz="2500" spc="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519247"/>
              </p:ext>
            </p:extLst>
          </p:nvPr>
        </p:nvGraphicFramePr>
        <p:xfrm>
          <a:off x="1115616" y="692696"/>
          <a:ext cx="64087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11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9048"/>
            <a:ext cx="82296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источникам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финансирования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год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445144"/>
              </p:ext>
            </p:extLst>
          </p:nvPr>
        </p:nvGraphicFramePr>
        <p:xfrm>
          <a:off x="879950" y="1270888"/>
          <a:ext cx="7076426" cy="518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065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312102"/>
              </p:ext>
            </p:extLst>
          </p:nvPr>
        </p:nvGraphicFramePr>
        <p:xfrm>
          <a:off x="107504" y="1124744"/>
          <a:ext cx="8745358" cy="5472608"/>
        </p:xfrm>
        <a:graphic>
          <a:graphicData uri="http://schemas.openxmlformats.org/drawingml/2006/table">
            <a:tbl>
              <a:tblPr/>
              <a:tblGrid>
                <a:gridCol w="2937857"/>
                <a:gridCol w="1667432"/>
                <a:gridCol w="1588031"/>
                <a:gridCol w="1191023"/>
                <a:gridCol w="1361015"/>
              </a:tblGrid>
              <a:tr h="127236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расходов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Кассовые расходы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Исполнение, (%)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общих расходах (%)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87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инвестиции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103644,8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89150,8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10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развития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93559,0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88678,9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57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социальной поддержки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51425,8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44334,2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10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Текущие расходы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722229,3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683068,5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75,5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74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970858,9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905232,5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466633" y="188640"/>
            <a:ext cx="8386228" cy="6476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Анализ исполнения по управленческой структуре расходов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95017" y="651636"/>
            <a:ext cx="1072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880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37"/>
          <p:cNvSpPr txBox="1">
            <a:spLocks noChangeArrowheads="1"/>
          </p:cNvSpPr>
          <p:nvPr/>
        </p:nvSpPr>
        <p:spPr bwMode="auto">
          <a:xfrm>
            <a:off x="539553" y="283382"/>
            <a:ext cx="84249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Направления расходов </a:t>
            </a:r>
            <a:r>
              <a:rPr lang="ru-RU" altLang="ru-RU" sz="2000" b="1" dirty="0" smtClean="0">
                <a:latin typeface="Times New Roman" pitchFamily="18" charset="0"/>
              </a:rPr>
              <a:t>(тыс</a:t>
            </a:r>
            <a:r>
              <a:rPr lang="ru-RU" altLang="ru-RU" sz="2000" b="1" dirty="0">
                <a:latin typeface="Times New Roman" pitchFamily="18" charset="0"/>
              </a:rPr>
              <a:t>. руб.)</a:t>
            </a:r>
          </a:p>
        </p:txBody>
      </p:sp>
      <p:graphicFrame>
        <p:nvGraphicFramePr>
          <p:cNvPr id="4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796522"/>
              </p:ext>
            </p:extLst>
          </p:nvPr>
        </p:nvGraphicFramePr>
        <p:xfrm>
          <a:off x="179388" y="1141413"/>
          <a:ext cx="8856663" cy="5167312"/>
        </p:xfrm>
        <a:graphic>
          <a:graphicData uri="http://schemas.openxmlformats.org/drawingml/2006/table">
            <a:tbl>
              <a:tblPr/>
              <a:tblGrid>
                <a:gridCol w="2376388"/>
                <a:gridCol w="1440160"/>
                <a:gridCol w="1296144"/>
                <a:gridCol w="1512168"/>
                <a:gridCol w="1512168"/>
                <a:gridCol w="719635"/>
              </a:tblGrid>
              <a:tr h="1197424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 расходов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675" marB="4567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2019 год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675" marB="4567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Кассовый расход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675" marB="4567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 marL="91434" marR="91434" marT="45675" marB="4567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675" marB="4567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Доля,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1434" marR="91434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960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программы (13)</a:t>
                      </a:r>
                    </a:p>
                  </a:txBody>
                  <a:tcPr marL="91434" marR="91434" marT="45675" marB="4567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828351,7</a:t>
                      </a:r>
                    </a:p>
                  </a:txBody>
                  <a:tcPr marL="91434" marR="91434" marT="45675" marB="4567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779141,2</a:t>
                      </a:r>
                    </a:p>
                  </a:txBody>
                  <a:tcPr marL="91434" marR="91434" marT="45675" marB="4567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-49210,5</a:t>
                      </a:r>
                    </a:p>
                  </a:txBody>
                  <a:tcPr marL="91434" marR="91434" marT="45675" marB="4567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94,1</a:t>
                      </a:r>
                    </a:p>
                  </a:txBody>
                  <a:tcPr marL="91434" marR="91434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86,1</a:t>
                      </a:r>
                    </a:p>
                  </a:txBody>
                  <a:tcPr marL="91434" marR="91434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723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</a:rPr>
                        <a:t>Непрограммные расходы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675" marB="4567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142507,3</a:t>
                      </a:r>
                    </a:p>
                  </a:txBody>
                  <a:tcPr marL="91434" marR="91434" marT="45675" marB="4567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126091,3</a:t>
                      </a:r>
                    </a:p>
                  </a:txBody>
                  <a:tcPr marL="91434" marR="91434" marT="45675" marB="4567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-16416,0</a:t>
                      </a:r>
                    </a:p>
                  </a:txBody>
                  <a:tcPr marL="91434" marR="91434" marT="45675" marB="4567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88,5</a:t>
                      </a:r>
                    </a:p>
                  </a:txBody>
                  <a:tcPr marL="91434" marR="91434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13,9</a:t>
                      </a:r>
                    </a:p>
                  </a:txBody>
                  <a:tcPr marL="91434" marR="91434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04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L="91434" marR="91434" marT="45675" marB="4567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970858,9</a:t>
                      </a:r>
                    </a:p>
                  </a:txBody>
                  <a:tcPr marL="91434" marR="91434" marT="45675" marB="4567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905232,5</a:t>
                      </a:r>
                    </a:p>
                  </a:txBody>
                  <a:tcPr marL="91434" marR="91434" marT="45675" marB="4567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-65626,4</a:t>
                      </a:r>
                    </a:p>
                  </a:txBody>
                  <a:tcPr marL="91434" marR="91434" marT="45675" marB="4567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93,2</a:t>
                      </a:r>
                    </a:p>
                  </a:txBody>
                  <a:tcPr marL="91434" marR="91434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1434" marR="91434" marT="45675" marB="456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559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490431" y="865251"/>
            <a:ext cx="5783648" cy="564769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177800" indent="-1778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системы образования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</a:p>
          <a:p>
            <a:pPr marL="177800" indent="-1778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муниципальными финансами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Эффективное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земельными ресурсами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имуществом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транспортной системы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Совершенствование муниципальной службы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физической культуры, спорта и    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здорового образа жизни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безопасности жизнедеятельности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населения и территории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хозяйства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градостроительной деятельности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сферы предпринимательства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гражданского единства и гармонизации межнациональных             отношений </a:t>
            </a:r>
          </a:p>
        </p:txBody>
      </p:sp>
      <p:pic>
        <p:nvPicPr>
          <p:cNvPr id="1026" name="Picture 2" descr="C:\Users\GYK\Desktop\Рисунок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948886" y="670627"/>
            <a:ext cx="769473" cy="5969294"/>
          </a:xfrm>
          <a:prstGeom prst="snip2Diag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sp>
        <p:nvSpPr>
          <p:cNvPr id="8" name="Овал 7"/>
          <p:cNvSpPr/>
          <p:nvPr/>
        </p:nvSpPr>
        <p:spPr>
          <a:xfrm>
            <a:off x="39980" y="2568506"/>
            <a:ext cx="1790100" cy="13716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779,1 </a:t>
            </a:r>
            <a:r>
              <a:rPr lang="ru-RU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</a:t>
            </a:r>
            <a:r>
              <a:rPr lang="ru-RU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 </a:t>
            </a:r>
          </a:p>
        </p:txBody>
      </p:sp>
      <p:cxnSp>
        <p:nvCxnSpPr>
          <p:cNvPr id="11" name="Скругленная соединительная линия 10"/>
          <p:cNvCxnSpPr>
            <a:stCxn id="8" idx="0"/>
          </p:cNvCxnSpPr>
          <p:nvPr/>
        </p:nvCxnSpPr>
        <p:spPr>
          <a:xfrm rot="5400000" flipH="1" flipV="1">
            <a:off x="500509" y="1068345"/>
            <a:ext cx="1934683" cy="1065641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Скругленная соединительная линия 12"/>
          <p:cNvCxnSpPr>
            <a:stCxn id="8" idx="4"/>
          </p:cNvCxnSpPr>
          <p:nvPr/>
        </p:nvCxnSpPr>
        <p:spPr>
          <a:xfrm rot="16200000" flipH="1">
            <a:off x="213145" y="4661990"/>
            <a:ext cx="2499610" cy="1055841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08927" y="865251"/>
            <a:ext cx="881504" cy="38471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511,3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52" y="116631"/>
            <a:ext cx="9144000" cy="55399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30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</a:t>
            </a:r>
            <a:r>
              <a:rPr lang="ru-RU" sz="3000" b="1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3000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3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82025" y="1249970"/>
            <a:ext cx="881504" cy="3693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,9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82025" y="1598272"/>
            <a:ext cx="881504" cy="3693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60,3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57050" y="1967602"/>
            <a:ext cx="881504" cy="3693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55,6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51354" y="2518811"/>
            <a:ext cx="881504" cy="3693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40,6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08927" y="2884976"/>
            <a:ext cx="881504" cy="3693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28,3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35983" y="3281298"/>
            <a:ext cx="881504" cy="3693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57050" y="3755441"/>
            <a:ext cx="881504" cy="3693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82025" y="4256148"/>
            <a:ext cx="881504" cy="3693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57050" y="4625478"/>
            <a:ext cx="881504" cy="3693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10303" y="5377513"/>
            <a:ext cx="609988" cy="3693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0,26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8927" y="5746843"/>
            <a:ext cx="881504" cy="3693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96455" y="5008183"/>
            <a:ext cx="881504" cy="36933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0,4</a:t>
            </a:r>
          </a:p>
        </p:txBody>
      </p:sp>
    </p:spTree>
    <p:extLst>
      <p:ext uri="{BB962C8B-B14F-4D97-AF65-F5344CB8AC3E}">
        <p14:creationId xmlns:p14="http://schemas.microsoft.com/office/powerpoint/2010/main" val="1424692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6633" y="188640"/>
            <a:ext cx="8386228" cy="6476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Бюджетные инвестиции в 2019 году </a:t>
            </a:r>
            <a:endPara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936886"/>
              </p:ext>
            </p:extLst>
          </p:nvPr>
        </p:nvGraphicFramePr>
        <p:xfrm>
          <a:off x="107504" y="620688"/>
          <a:ext cx="8928992" cy="5590427"/>
        </p:xfrm>
        <a:graphic>
          <a:graphicData uri="http://schemas.openxmlformats.org/drawingml/2006/table">
            <a:tbl>
              <a:tblPr/>
              <a:tblGrid>
                <a:gridCol w="5112568"/>
                <a:gridCol w="1080120"/>
                <a:gridCol w="1080120"/>
                <a:gridCol w="792088"/>
                <a:gridCol w="864096"/>
              </a:tblGrid>
              <a:tr h="7723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Наименование инвестиционного </a:t>
                      </a:r>
                      <a:endParaRPr lang="ru-RU" sz="16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проекта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66" marR="4866" marT="4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План на 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2019 год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66" marR="4866" marT="4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Кассовый расход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66" marR="4866" marT="4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Отклонение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66" marR="4866" marT="4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% исполнения</a:t>
                      </a:r>
                      <a:endParaRPr kumimoji="0"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866" marR="4866" marT="4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8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Строительство межшкольного стадиона МБОУ "СОШ №3" (корректировка проектных смет на экологические, геодезические и геологические изыскания, сопровождение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проекта </a:t>
                      </a:r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в экспертизе)</a:t>
                      </a:r>
                    </a:p>
                  </a:txBody>
                  <a:tcPr marL="4866" marR="4866" marT="4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393,8</a:t>
                      </a:r>
                    </a:p>
                  </a:txBody>
                  <a:tcPr marL="4866" marR="4866" marT="4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393,8</a:t>
                      </a:r>
                    </a:p>
                  </a:txBody>
                  <a:tcPr marL="4866" marR="4866" marT="4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  <a:endParaRPr kumimoji="0" lang="ru-R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866" marR="4866" marT="4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</a:t>
                      </a:r>
                      <a:endParaRPr kumimoji="0" lang="ru-R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866" marR="4866" marT="4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03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Установка котлов наружного размещения в </a:t>
                      </a:r>
                      <a:r>
                        <a:rPr kumimoji="0" lang="ru-RU" sz="1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с.Крылово</a:t>
                      </a:r>
                      <a:r>
                        <a:rPr kumimoji="0" lang="ru-R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Осинского</a:t>
                      </a:r>
                      <a:r>
                        <a:rPr kumimoji="0" lang="ru-R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района Пермского края, </a:t>
                      </a:r>
                      <a:r>
                        <a:rPr kumimoji="0" lang="ru-RU" sz="1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пер.Школьный</a:t>
                      </a:r>
                      <a:r>
                        <a:rPr kumimoji="0" lang="ru-R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,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7 609,5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7 435,5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-174,0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97,7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62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Установка котлов наружного размещения в </a:t>
                      </a:r>
                      <a:r>
                        <a:rPr kumimoji="0" lang="ru-RU" sz="1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с.Крылово</a:t>
                      </a:r>
                      <a:r>
                        <a:rPr kumimoji="0" lang="ru-R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Осинского</a:t>
                      </a:r>
                      <a:r>
                        <a:rPr kumimoji="0" lang="ru-R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района Пермского края, </a:t>
                      </a:r>
                      <a:r>
                        <a:rPr kumimoji="0" lang="ru-RU" sz="1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ул.Молодежная</a:t>
                      </a:r>
                      <a:r>
                        <a:rPr kumimoji="0" lang="ru-R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,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3 681,8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3 597,6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-84,2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97,7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32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Установка котлов наружного размещения в </a:t>
                      </a:r>
                      <a:r>
                        <a:rPr kumimoji="0" lang="ru-RU" sz="1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г.Оса</a:t>
                      </a:r>
                      <a:r>
                        <a:rPr kumimoji="0" lang="ru-R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, Пермского края, </a:t>
                      </a:r>
                      <a:r>
                        <a:rPr kumimoji="0" lang="ru-RU" sz="1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ул.Восточная</a:t>
                      </a:r>
                      <a:r>
                        <a:rPr kumimoji="0" lang="ru-R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, 1/3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3 344,1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3 251,3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-92,8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97,2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438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Установка газовых котлов в </a:t>
                      </a:r>
                      <a:r>
                        <a:rPr kumimoji="0" lang="ru-RU" sz="1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г.Оса</a:t>
                      </a:r>
                      <a:r>
                        <a:rPr kumimoji="0" lang="ru-R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, Пермского края, </a:t>
                      </a:r>
                      <a:r>
                        <a:rPr kumimoji="0" lang="ru-RU" sz="1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ул.Маяковского</a:t>
                      </a:r>
                      <a:r>
                        <a:rPr kumimoji="0" lang="ru-R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,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1 926,6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1 873,2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-53,5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97,2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509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Установка газовых котлов по ул. </a:t>
                      </a:r>
                      <a:r>
                        <a:rPr kumimoji="0" lang="ru-RU" sz="1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К.Маркса</a:t>
                      </a:r>
                      <a:r>
                        <a:rPr kumimoji="0" lang="ru-R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, 31а, </a:t>
                      </a:r>
                      <a:r>
                        <a:rPr kumimoji="0" lang="ru-RU" sz="1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г.Оса</a:t>
                      </a:r>
                      <a:r>
                        <a:rPr kumimoji="0" lang="ru-R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, Пермского края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3 609,3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3 509,2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-100,2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97,2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195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6633" y="188640"/>
            <a:ext cx="8386228" cy="6476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Бюджетные инвестиции в 2019 году </a:t>
            </a:r>
            <a:endPara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986365"/>
              </p:ext>
            </p:extLst>
          </p:nvPr>
        </p:nvGraphicFramePr>
        <p:xfrm>
          <a:off x="107504" y="836302"/>
          <a:ext cx="8745356" cy="4589784"/>
        </p:xfrm>
        <a:graphic>
          <a:graphicData uri="http://schemas.openxmlformats.org/drawingml/2006/table">
            <a:tbl>
              <a:tblPr/>
              <a:tblGrid>
                <a:gridCol w="3732413"/>
                <a:gridCol w="1176306"/>
                <a:gridCol w="1399655"/>
                <a:gridCol w="1290459"/>
                <a:gridCol w="1146523"/>
              </a:tblGrid>
              <a:tr h="703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Наименование инвестиционного </a:t>
                      </a:r>
                      <a:endParaRPr lang="ru-RU" sz="16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проекта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66" marR="4866" marT="4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План на 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2019 год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66" marR="4866" marT="4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Кассовый расход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66" marR="4866" marT="4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Отклонение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66" marR="4866" marT="4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% исполнения</a:t>
                      </a:r>
                      <a:endParaRPr kumimoji="0"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866" marR="4866" marT="4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9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Обеспечение устойчивого сокращения непригодного для проживания жилого фонда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10 083,9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-10 083,9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11 550,7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11 213,8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-337,0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97,1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Инвестиционные проекты, реализованные на территориях поселений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61445,1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57876,4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-3568,7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94,2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33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b="1" i="0" u="none" strike="noStrike" dirty="0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103 644,8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89 150,8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-14 494,0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970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6633" y="0"/>
            <a:ext cx="8386228" cy="6476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Мероприятия развития в 2019 году </a:t>
            </a:r>
            <a:endPara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391311"/>
              </p:ext>
            </p:extLst>
          </p:nvPr>
        </p:nvGraphicFramePr>
        <p:xfrm>
          <a:off x="107503" y="450379"/>
          <a:ext cx="8821489" cy="6434496"/>
        </p:xfrm>
        <a:graphic>
          <a:graphicData uri="http://schemas.openxmlformats.org/drawingml/2006/table">
            <a:tbl>
              <a:tblPr/>
              <a:tblGrid>
                <a:gridCol w="4320481"/>
                <a:gridCol w="1159538"/>
                <a:gridCol w="1323361"/>
                <a:gridCol w="1200370"/>
                <a:gridCol w="817739"/>
              </a:tblGrid>
              <a:tr h="6722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Наименование инвестиционного </a:t>
                      </a:r>
                      <a:endParaRPr lang="ru-RU" sz="16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проекта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66" marR="4866" marT="4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План на 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2019 год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66" marR="4866" marT="4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Кассовый расход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66" marR="4866" marT="4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Отклонение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866" marR="4866" marT="4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% исполнения</a:t>
                      </a:r>
                      <a:endParaRPr kumimoji="0"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866" marR="4866" marT="4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95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Приведение в нормативное состояние учреждений образования</a:t>
                      </a:r>
                      <a:endParaRPr kumimoji="0"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26200,8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25206,8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-994,0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96,2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68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Обустройство спортивных площадок (</a:t>
                      </a:r>
                      <a:r>
                        <a:rPr kumimoji="0"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Гремячинская</a:t>
                      </a:r>
                      <a:r>
                        <a:rPr kumimoji="0"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школа, Крыловская школа)</a:t>
                      </a:r>
                      <a:endParaRPr kumimoji="0"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3942,5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3863,6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-78,9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98,0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Обустройство туристской инфраструктуры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4467,5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4467,5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Субсидии с/х товаропроизводителям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1861,2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1811,6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-49,6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97,3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Мероприятия по землеустройству и землепользованию, градостроение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1274,1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950,4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-323,7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74,6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Ремонт причала </a:t>
                      </a:r>
                      <a:r>
                        <a:rPr lang="ru-RU" sz="18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д.Монастырка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1127,3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1127,3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Ремонт водопроводных</a:t>
                      </a:r>
                      <a:r>
                        <a:rPr lang="ru-RU" sz="18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сетей в </a:t>
                      </a:r>
                      <a:r>
                        <a:rPr lang="ru-RU" sz="1800" b="0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дПермякова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1491,1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1491,1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9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Ремонт парома СП-16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7931,3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7913,7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-17,6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99,8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Устройство инженерных сетей и </a:t>
                      </a:r>
                      <a:r>
                        <a:rPr lang="ru-RU" sz="18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благоу-стройство</a:t>
                      </a:r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территории </a:t>
                      </a:r>
                      <a:r>
                        <a:rPr lang="ru-RU" sz="18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ФАПа</a:t>
                      </a:r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в </a:t>
                      </a:r>
                      <a:r>
                        <a:rPr lang="ru-RU" sz="18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п.Лесной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665,8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665,8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Ремонт дорог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35580,9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32169,9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-3411,0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90,4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Субсидия </a:t>
                      </a:r>
                      <a:r>
                        <a:rPr lang="ru-RU" sz="1800" b="0" i="0" u="none" strike="noStrike" smtClean="0">
                          <a:effectLst/>
                          <a:latin typeface="Times New Roman"/>
                        </a:rPr>
                        <a:t>МУП «Тепловые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сети»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8432,2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8432,2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Приобретение основных средств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584,3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579,0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-5,3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99,1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b="1" i="0" u="none" strike="noStrike" dirty="0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93559,0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88678,9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-4880,1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effectLst/>
                          <a:latin typeface="Times New Roman"/>
                        </a:rPr>
                        <a:t>94,8</a:t>
                      </a:r>
                      <a:endParaRPr lang="ru-RU" sz="2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442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198011"/>
              </p:ext>
            </p:extLst>
          </p:nvPr>
        </p:nvGraphicFramePr>
        <p:xfrm>
          <a:off x="107504" y="476250"/>
          <a:ext cx="8929153" cy="6176314"/>
        </p:xfrm>
        <a:graphic>
          <a:graphicData uri="http://schemas.openxmlformats.org/drawingml/2006/table">
            <a:tbl>
              <a:tblPr/>
              <a:tblGrid>
                <a:gridCol w="3528392"/>
                <a:gridCol w="1310456"/>
                <a:gridCol w="1351745"/>
                <a:gridCol w="1351745"/>
                <a:gridCol w="1386815"/>
              </a:tblGrid>
              <a:tr h="845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latin typeface="Times New Roman"/>
                        </a:rPr>
                        <a:t>Наименование 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расходов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6178" marR="6178" marT="6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178" marR="6178" marT="6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6178" marR="6178" marT="6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Отклонение</a:t>
                      </a:r>
                      <a:endParaRPr lang="ru-RU" sz="2000" b="0" i="0" u="none" strike="noStrike" dirty="0" smtClean="0">
                        <a:latin typeface="Times New Roman"/>
                      </a:endParaRPr>
                    </a:p>
                  </a:txBody>
                  <a:tcPr marL="6178" marR="6178" marT="6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u="none" strike="noStrike" dirty="0" smtClean="0">
                          <a:latin typeface="Times New Roman"/>
                        </a:rPr>
                        <a:t>% исполнения</a:t>
                      </a:r>
                    </a:p>
                  </a:txBody>
                  <a:tcPr marL="6178" marR="6178" marT="6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Итого: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142507,3</a:t>
                      </a:r>
                      <a:endParaRPr lang="ru-RU" sz="2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126091,3</a:t>
                      </a:r>
                      <a:endParaRPr lang="ru-RU" sz="2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-16416,0</a:t>
                      </a:r>
                      <a:endParaRPr lang="ru-RU" sz="2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88,5</a:t>
                      </a:r>
                      <a:endParaRPr lang="ru-RU" sz="2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dirty="0" smtClean="0">
                          <a:effectLst/>
                          <a:latin typeface="Times New Roman"/>
                        </a:rPr>
                        <a:t>Содержание</a:t>
                      </a:r>
                      <a:r>
                        <a:rPr lang="ru-RU" sz="2200" b="0" i="0" u="none" strike="noStrike" baseline="0" dirty="0" smtClean="0">
                          <a:effectLst/>
                          <a:latin typeface="Times New Roman"/>
                        </a:rPr>
                        <a:t> ОМСУ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26749,8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25936,4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2" marT="6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-813,4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2" marT="6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97,0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2" marT="6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baseline="0" dirty="0" smtClean="0">
                          <a:effectLst/>
                          <a:latin typeface="Times New Roman"/>
                        </a:rPr>
                        <a:t>Обеспечение выполнения функций МКУ «</a:t>
                      </a:r>
                      <a:r>
                        <a:rPr lang="ru-RU" sz="2200" b="0" i="0" u="none" strike="noStrike" baseline="0" dirty="0" err="1" smtClean="0">
                          <a:effectLst/>
                          <a:latin typeface="Times New Roman"/>
                        </a:rPr>
                        <a:t>Осинский</a:t>
                      </a:r>
                      <a:r>
                        <a:rPr lang="ru-RU" sz="2200" b="0" i="0" u="none" strike="noStrike" baseline="0" dirty="0" smtClean="0">
                          <a:effectLst/>
                          <a:latin typeface="Times New Roman"/>
                        </a:rPr>
                        <a:t> ЦБУ»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5192,4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5191,1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2" marT="6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-1,3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2" marT="6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2" marT="6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3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dirty="0" smtClean="0">
                          <a:effectLst/>
                          <a:latin typeface="Times New Roman"/>
                        </a:rPr>
                        <a:t>Резервный фонд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41,4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2" marT="6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41,4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2" marT="6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2" marT="6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372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dirty="0" smtClean="0">
                          <a:effectLst/>
                          <a:latin typeface="Times New Roman"/>
                        </a:rPr>
                        <a:t>Мероприятия по организации оздоровления и отдыха детей (</a:t>
                      </a:r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191</a:t>
                      </a:r>
                      <a:r>
                        <a:rPr lang="ru-RU" sz="2200" b="0" i="0" u="none" strike="noStrike" dirty="0" smtClean="0">
                          <a:effectLst/>
                          <a:latin typeface="Times New Roman"/>
                        </a:rPr>
                        <a:t> чел.)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2613,2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2567,7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2" marT="6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-45,4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2" marT="6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98,3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2" marT="6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87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dirty="0" smtClean="0">
                          <a:effectLst/>
                          <a:latin typeface="Times New Roman"/>
                        </a:rPr>
                        <a:t>Проведение культурно-массовых и спортивных мероприятий некоммерческими организациями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878,0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833,6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2" marT="6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-44,4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2" marT="6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2" marT="6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683568" y="54841"/>
            <a:ext cx="856863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ru-RU" alt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Непрограммные направления расходов бюджета, </a:t>
            </a:r>
            <a:r>
              <a:rPr lang="ru-RU" altLang="ru-RU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sz="2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altLang="ru-RU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750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05273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Основные характеристики бюджета 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Осинского муниципального района,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</a:rPr>
              <a:t>тыс. рублей</a:t>
            </a:r>
          </a:p>
        </p:txBody>
      </p:sp>
      <p:graphicFrame>
        <p:nvGraphicFramePr>
          <p:cNvPr id="6184" name="Group 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508706"/>
              </p:ext>
            </p:extLst>
          </p:nvPr>
        </p:nvGraphicFramePr>
        <p:xfrm>
          <a:off x="251520" y="1340767"/>
          <a:ext cx="8641654" cy="4968829"/>
        </p:xfrm>
        <a:graphic>
          <a:graphicData uri="http://schemas.openxmlformats.org/drawingml/2006/table">
            <a:tbl>
              <a:tblPr/>
              <a:tblGrid>
                <a:gridCol w="1622486"/>
                <a:gridCol w="1224423"/>
                <a:gridCol w="1401563"/>
                <a:gridCol w="1296144"/>
                <a:gridCol w="936104"/>
                <a:gridCol w="1296144"/>
                <a:gridCol w="864790"/>
              </a:tblGrid>
              <a:tr h="88153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marL="91448" marR="91448"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2018 год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2019 год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 2019/ факт 2018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(уточнен.)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8" marR="91448" marT="45727" marB="4572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51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marL="91448" marR="91448"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822272,4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961284,7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945569,2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123296,8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115,0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16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marL="91448" marR="91448"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807801,5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1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970 </a:t>
                      </a:r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858.9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905232.5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93,2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97431,0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37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Дефицит/  профицит  (+/-)</a:t>
                      </a:r>
                    </a:p>
                  </a:txBody>
                  <a:tcPr marL="91448" marR="91448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14470,9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-9574,2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40336,7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25865,8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CDFBF-66AC-4694-928F-FA44F016D75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300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323850" y="14288"/>
            <a:ext cx="8424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ru-RU" alt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Непрограммные направления расходов бюджета</a:t>
            </a:r>
            <a:r>
              <a:rPr lang="ru-RU" altLang="ru-RU" sz="23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sz="2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altLang="ru-RU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403192"/>
              </p:ext>
            </p:extLst>
          </p:nvPr>
        </p:nvGraphicFramePr>
        <p:xfrm>
          <a:off x="179513" y="620689"/>
          <a:ext cx="8856984" cy="5967222"/>
        </p:xfrm>
        <a:graphic>
          <a:graphicData uri="http://schemas.openxmlformats.org/drawingml/2006/table">
            <a:tbl>
              <a:tblPr/>
              <a:tblGrid>
                <a:gridCol w="5112567"/>
                <a:gridCol w="1080120"/>
                <a:gridCol w="936104"/>
                <a:gridCol w="1008112"/>
                <a:gridCol w="720081"/>
              </a:tblGrid>
              <a:tr h="576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latin typeface="Times New Roman"/>
                        </a:rPr>
                        <a:t>Наименование 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расходов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</a:t>
                      </a:r>
                      <a:endParaRPr lang="ru-RU" sz="2000" b="0" i="0" u="none" strike="noStrike" dirty="0" smtClean="0">
                        <a:latin typeface="Times New Roman"/>
                      </a:endParaRP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Отклонение</a:t>
                      </a:r>
                      <a:endParaRPr lang="ru-RU" sz="2000" b="0" i="0" u="none" strike="noStrike" dirty="0" smtClean="0">
                        <a:latin typeface="Times New Roman"/>
                      </a:endParaRP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u="none" strike="noStrike" dirty="0" smtClean="0">
                          <a:latin typeface="Times New Roman"/>
                        </a:rPr>
                        <a:t>% исполнения</a:t>
                      </a: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36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Обеспечение работников бюджетных учреждений путевками на санаторно-курортное лечение (</a:t>
                      </a: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21 ч</a:t>
                      </a: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ел.)</a:t>
                      </a:r>
                      <a:endParaRPr lang="ru-RU" sz="2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320,2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288,3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-31,9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65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Денежные взыскания и штрафы</a:t>
                      </a:r>
                      <a:r>
                        <a:rPr lang="ru-RU" sz="2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за нарушение условий договоров (соглашений) о предоставлении субсидий из бюджета ПК</a:t>
                      </a:r>
                      <a:endParaRPr lang="ru-RU" sz="2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1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Расходы на исполнение решений суда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193,7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185,7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-8,0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659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2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Расходы по транспортированию и утилизации (обезвреживанию) отходов</a:t>
                      </a:r>
                      <a:endParaRPr kumimoji="0" lang="ru-RU" sz="2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126,0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126,0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6595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2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Разработка декларации безопасности гидротехнических сооружений «</a:t>
                      </a:r>
                      <a:r>
                        <a:rPr kumimoji="0" lang="ru-RU" sz="2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Берегоукрепление</a:t>
                      </a:r>
                      <a:r>
                        <a:rPr kumimoji="0" lang="ru-RU" sz="2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Воткинского</a:t>
                      </a:r>
                      <a:r>
                        <a:rPr kumimoji="0" lang="ru-RU" sz="2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водохранилища»</a:t>
                      </a:r>
                      <a:endParaRPr kumimoji="0" lang="ru-RU" sz="2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695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323850" y="14288"/>
            <a:ext cx="8424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ru-RU" alt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Непрограммные направления расходов бюджета, </a:t>
            </a:r>
            <a:r>
              <a:rPr lang="ru-RU" altLang="ru-RU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sz="2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altLang="ru-RU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246633"/>
              </p:ext>
            </p:extLst>
          </p:nvPr>
        </p:nvGraphicFramePr>
        <p:xfrm>
          <a:off x="107505" y="397472"/>
          <a:ext cx="8928992" cy="6199880"/>
        </p:xfrm>
        <a:graphic>
          <a:graphicData uri="http://schemas.openxmlformats.org/drawingml/2006/table">
            <a:tbl>
              <a:tblPr/>
              <a:tblGrid>
                <a:gridCol w="4032447"/>
                <a:gridCol w="1224136"/>
                <a:gridCol w="1152130"/>
                <a:gridCol w="1342668"/>
                <a:gridCol w="1177611"/>
              </a:tblGrid>
              <a:tr h="683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latin typeface="Times New Roman"/>
                        </a:rPr>
                        <a:t>Наименование 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расходов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</a:t>
                      </a:r>
                      <a:endParaRPr lang="ru-RU" sz="2000" b="0" i="0" u="none" strike="noStrike" dirty="0" smtClean="0">
                        <a:latin typeface="Times New Roman"/>
                      </a:endParaRP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Отклонение</a:t>
                      </a:r>
                      <a:endParaRPr lang="ru-RU" sz="2000" b="0" i="0" u="none" strike="noStrike" dirty="0" smtClean="0">
                        <a:latin typeface="Times New Roman"/>
                      </a:endParaRP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latin typeface="Times New Roman"/>
                        </a:rPr>
                        <a:t>% исполнения</a:t>
                      </a: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0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dirty="0" smtClean="0">
                          <a:effectLst/>
                          <a:latin typeface="Times New Roman"/>
                        </a:rPr>
                        <a:t>Обеспечение жильем отдельных категорий граждан, установленных федеральным законом от 12 января 1995г.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dirty="0" smtClean="0">
                          <a:effectLst/>
                          <a:latin typeface="Times New Roman"/>
                        </a:rPr>
                        <a:t>№ 5-ФЗ "О ветеранах« (4шт.)</a:t>
                      </a:r>
                      <a:endParaRPr lang="ru-RU" sz="2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2956,4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2956,4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75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dirty="0" smtClean="0">
                          <a:effectLst/>
                          <a:latin typeface="Times New Roman"/>
                        </a:rPr>
                        <a:t>Обеспечение жильем отдельных категорий граждан, установленных федеральным законом от 24 ноября 1995г. </a:t>
                      </a:r>
                    </a:p>
                    <a:p>
                      <a:pPr algn="l" fontAlgn="ctr"/>
                      <a:r>
                        <a:rPr lang="ru-RU" sz="2200" b="0" i="0" u="none" strike="noStrike" dirty="0" smtClean="0">
                          <a:effectLst/>
                          <a:latin typeface="Times New Roman"/>
                        </a:rPr>
                        <a:t>№ 181-ФЗ "О социальной защите инвалидов в РФ« (</a:t>
                      </a:r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5шт.</a:t>
                      </a:r>
                      <a:r>
                        <a:rPr lang="ru-RU" sz="2200" b="0" i="0" u="none" strike="noStrike" dirty="0" smtClean="0"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3852,0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3852,0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7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dirty="0" smtClean="0">
                          <a:effectLst/>
                          <a:latin typeface="Times New Roman"/>
                        </a:rPr>
                        <a:t>Возмещение части процентной ставки по долгосрочным, среднесрочным и краткосрочным кредитам, взятым малыми формами хозяйствования </a:t>
                      </a:r>
                      <a:endParaRPr lang="ru-RU" sz="2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-50,1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25,2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402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323850" y="14288"/>
            <a:ext cx="8424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ru-RU" alt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Непрограммные направления расходов бюджета, </a:t>
            </a:r>
            <a:r>
              <a:rPr lang="ru-RU" altLang="ru-RU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sz="2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altLang="ru-RU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043116"/>
              </p:ext>
            </p:extLst>
          </p:nvPr>
        </p:nvGraphicFramePr>
        <p:xfrm>
          <a:off x="107504" y="980728"/>
          <a:ext cx="9020508" cy="5812866"/>
        </p:xfrm>
        <a:graphic>
          <a:graphicData uri="http://schemas.openxmlformats.org/drawingml/2006/table">
            <a:tbl>
              <a:tblPr/>
              <a:tblGrid>
                <a:gridCol w="3877639"/>
                <a:gridCol w="1285717"/>
                <a:gridCol w="1210089"/>
                <a:gridCol w="1410212"/>
                <a:gridCol w="1236851"/>
              </a:tblGrid>
              <a:tr h="6904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latin typeface="Times New Roman"/>
                        </a:rPr>
                        <a:t>Наименование 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расходов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</a:t>
                      </a:r>
                      <a:endParaRPr lang="ru-RU" sz="2000" b="0" i="0" u="none" strike="noStrike" dirty="0" smtClean="0">
                        <a:latin typeface="Times New Roman"/>
                      </a:endParaRP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Отклонение</a:t>
                      </a:r>
                      <a:endParaRPr lang="ru-RU" sz="2000" b="0" i="0" u="none" strike="noStrike" dirty="0" smtClean="0">
                        <a:latin typeface="Times New Roman"/>
                      </a:endParaRP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latin typeface="Times New Roman"/>
                        </a:rPr>
                        <a:t>% исполнения</a:t>
                      </a: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7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dirty="0" smtClean="0">
                          <a:effectLst/>
                          <a:latin typeface="Times New Roman"/>
                        </a:rPr>
                        <a:t>Ремонт автомобильных дорог общего пользования местного значения, находящихся на территории Пермского края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13719,9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12357,9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-1362,0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90,1</a:t>
                      </a: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dirty="0" smtClean="0">
                          <a:effectLst/>
                          <a:latin typeface="Times New Roman"/>
                        </a:rPr>
                        <a:t>Строительный контроль в отношении автодорог в границах </a:t>
                      </a:r>
                      <a:r>
                        <a:rPr lang="ru-RU" sz="2200" b="0" i="0" u="none" strike="noStrike" dirty="0" err="1" smtClean="0">
                          <a:effectLst/>
                          <a:latin typeface="Times New Roman"/>
                        </a:rPr>
                        <a:t>Паклинского</a:t>
                      </a:r>
                      <a:r>
                        <a:rPr lang="ru-RU" sz="2200" b="0" i="0" u="none" strike="noStrike" dirty="0" smtClean="0">
                          <a:effectLst/>
                          <a:latin typeface="Times New Roman"/>
                        </a:rPr>
                        <a:t> сельского поселения </a:t>
                      </a:r>
                      <a:endParaRPr lang="ru-RU" sz="2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26,3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-26,3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92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dirty="0" smtClean="0">
                          <a:effectLst/>
                          <a:latin typeface="Times New Roman"/>
                        </a:rPr>
                        <a:t>Перевозка пассажиров и багажа автомобильным транспортом на маршрутах регулярных</a:t>
                      </a:r>
                      <a:r>
                        <a:rPr lang="ru-RU" sz="2200" b="0" i="0" u="none" strike="noStrike" baseline="0" dirty="0" smtClean="0">
                          <a:effectLst/>
                          <a:latin typeface="Times New Roman"/>
                        </a:rPr>
                        <a:t> перевозок по регулируемым тарифам на территории </a:t>
                      </a:r>
                      <a:r>
                        <a:rPr lang="ru-RU" sz="2200" b="0" i="0" u="none" strike="noStrike" baseline="0" dirty="0" err="1" smtClean="0">
                          <a:effectLst/>
                          <a:latin typeface="Times New Roman"/>
                        </a:rPr>
                        <a:t>Осинского</a:t>
                      </a:r>
                      <a:r>
                        <a:rPr lang="ru-RU" sz="2200" b="0" i="0" u="none" strike="noStrike" baseline="0" dirty="0" smtClean="0">
                          <a:effectLst/>
                          <a:latin typeface="Times New Roman"/>
                        </a:rPr>
                        <a:t> муниципального района</a:t>
                      </a:r>
                      <a:endParaRPr lang="ru-RU" sz="2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353,1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353,1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721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323850" y="14288"/>
            <a:ext cx="8424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ru-RU" alt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Непрограммные направления расходов бюджета, </a:t>
            </a:r>
            <a:r>
              <a:rPr lang="ru-RU" altLang="ru-RU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sz="2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altLang="ru-RU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756461"/>
              </p:ext>
            </p:extLst>
          </p:nvPr>
        </p:nvGraphicFramePr>
        <p:xfrm>
          <a:off x="107504" y="404665"/>
          <a:ext cx="9036495" cy="5858193"/>
        </p:xfrm>
        <a:graphic>
          <a:graphicData uri="http://schemas.openxmlformats.org/drawingml/2006/table">
            <a:tbl>
              <a:tblPr/>
              <a:tblGrid>
                <a:gridCol w="4226748"/>
                <a:gridCol w="1165999"/>
                <a:gridCol w="1093126"/>
                <a:gridCol w="1358833"/>
                <a:gridCol w="1191789"/>
              </a:tblGrid>
              <a:tr h="5447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latin typeface="Times New Roman"/>
                        </a:rPr>
                        <a:t>Наименование 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расходов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6178" marR="6178" marT="61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</a:t>
                      </a:r>
                      <a:endParaRPr lang="ru-RU" sz="2000" b="0" i="0" u="none" strike="noStrike" dirty="0" smtClean="0">
                        <a:latin typeface="Times New Roman"/>
                      </a:endParaRPr>
                    </a:p>
                  </a:txBody>
                  <a:tcPr marL="6178" marR="6178" marT="61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6178" marR="6178" marT="61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Отклонение</a:t>
                      </a:r>
                      <a:endParaRPr lang="ru-RU" sz="2000" b="0" i="0" u="none" strike="noStrike" dirty="0" smtClean="0">
                        <a:latin typeface="Times New Roman"/>
                      </a:endParaRPr>
                    </a:p>
                  </a:txBody>
                  <a:tcPr marL="6178" marR="6178" marT="61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latin typeface="Times New Roman"/>
                        </a:rPr>
                        <a:t>% исполнения</a:t>
                      </a:r>
                    </a:p>
                  </a:txBody>
                  <a:tcPr marL="6178" marR="6178" marT="61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65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dirty="0" smtClean="0">
                          <a:effectLst/>
                          <a:latin typeface="Times New Roman"/>
                        </a:rPr>
                        <a:t>Приобретение жилых помещений для формирования специализированного жилищного фонда для обеспечения жилыми помещениями детей-сирот и детей, оставшихся без попечения родителей, лиц из числа детей-сирот и детей, оставшихся без попечения родителей, по договорам найма специализированных жилых помещений (11квартир)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11550,7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11213,7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-337,0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97,1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532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dirty="0" smtClean="0">
                          <a:effectLst/>
                          <a:latin typeface="Times New Roman"/>
                        </a:rPr>
                        <a:t>Возмещение ТК «Виктория» недополученных доходов от перевозки граждан с использованием социальных проездных документов</a:t>
                      </a: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202,3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200,2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-2,1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99,0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751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323850" y="14288"/>
            <a:ext cx="8424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ru-RU" alt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Непрограммные направления расходов бюджета, </a:t>
            </a:r>
            <a:r>
              <a:rPr lang="ru-RU" altLang="ru-RU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sz="2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altLang="ru-RU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964919"/>
              </p:ext>
            </p:extLst>
          </p:nvPr>
        </p:nvGraphicFramePr>
        <p:xfrm>
          <a:off x="197664" y="476251"/>
          <a:ext cx="8928992" cy="6211919"/>
        </p:xfrm>
        <a:graphic>
          <a:graphicData uri="http://schemas.openxmlformats.org/drawingml/2006/table">
            <a:tbl>
              <a:tblPr/>
              <a:tblGrid>
                <a:gridCol w="4374336"/>
                <a:gridCol w="1224136"/>
                <a:gridCol w="1080120"/>
                <a:gridCol w="1072789"/>
                <a:gridCol w="1177611"/>
              </a:tblGrid>
              <a:tr h="666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latin typeface="Times New Roman"/>
                        </a:rPr>
                        <a:t>Наименование 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расходов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</a:t>
                      </a:r>
                      <a:endParaRPr lang="ru-RU" sz="2000" b="0" i="0" u="none" strike="noStrike" dirty="0" smtClean="0">
                        <a:latin typeface="Times New Roman"/>
                      </a:endParaRP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Отклонение</a:t>
                      </a:r>
                      <a:endParaRPr lang="ru-RU" sz="2000" b="0" i="0" u="none" strike="noStrike" dirty="0" smtClean="0">
                        <a:latin typeface="Times New Roman"/>
                      </a:endParaRP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latin typeface="Times New Roman"/>
                        </a:rPr>
                        <a:t>% исполнения</a:t>
                      </a: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44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Реализация муниципальных программ в рамках приоритетных региональных проектов, инвестиционных проектов муниципальных образований</a:t>
                      </a:r>
                      <a:endParaRPr kumimoji="0"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24107,9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24104,6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-3,3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14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Распределительный газопровод </a:t>
                      </a:r>
                      <a:r>
                        <a:rPr kumimoji="0" lang="ru-RU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с.Кузнечиха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2200" b="0" i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7498,1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7498,1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618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аспределительный газопровод  </a:t>
                      </a:r>
                      <a:r>
                        <a:rPr kumimoji="0" lang="ru-RU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ул.Луговая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Полевая, Северная </a:t>
                      </a:r>
                      <a:r>
                        <a:rPr kumimoji="0" lang="ru-RU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д.Язлова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797,1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797,1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324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Распределительный газопровод               ул. Уральская, </a:t>
                      </a:r>
                      <a:r>
                        <a:rPr kumimoji="0" lang="ru-RU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Е.Пугачева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с.Гремяча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3227,6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3227,6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44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Распределительный газопровод ул.</a:t>
                      </a:r>
                      <a:r>
                        <a:rPr kumimoji="0" lang="ru-RU" sz="18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Мичурина, ул. Маяковского, </a:t>
                      </a:r>
                      <a:r>
                        <a:rPr kumimoji="0" lang="ru-RU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ул.Урицкого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ул. </a:t>
                      </a:r>
                      <a:r>
                        <a:rPr kumimoji="0" lang="ru-RU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М.Горького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ул. </a:t>
                      </a:r>
                      <a:r>
                        <a:rPr kumimoji="0" lang="ru-RU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Злыгостева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ул.Школьная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ул.К.Маркса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г.Оса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8294,0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8290,7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-3,3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758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Распределительный газопровод для газоснабжения жилых домов </a:t>
                      </a:r>
                      <a:r>
                        <a:rPr kumimoji="0" lang="ru-RU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с.Устиново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2800,0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2800,0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69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Ремонт водопроводных сетей в </a:t>
                      </a:r>
                      <a:r>
                        <a:rPr kumimoji="0" lang="ru-RU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д.Пермяково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1491,1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1491,1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8977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323850" y="14288"/>
            <a:ext cx="8424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ru-RU" alt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Непрограммные направления расходов бюджета, </a:t>
            </a:r>
            <a:r>
              <a:rPr lang="ru-RU" altLang="ru-RU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sz="2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руб</a:t>
            </a:r>
            <a:r>
              <a:rPr lang="ru-RU" altLang="ru-RU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166226"/>
              </p:ext>
            </p:extLst>
          </p:nvPr>
        </p:nvGraphicFramePr>
        <p:xfrm>
          <a:off x="251518" y="476251"/>
          <a:ext cx="8892481" cy="6266621"/>
        </p:xfrm>
        <a:graphic>
          <a:graphicData uri="http://schemas.openxmlformats.org/drawingml/2006/table">
            <a:tbl>
              <a:tblPr/>
              <a:tblGrid>
                <a:gridCol w="4328924"/>
                <a:gridCol w="1082232"/>
                <a:gridCol w="1226527"/>
                <a:gridCol w="1074886"/>
                <a:gridCol w="1179912"/>
              </a:tblGrid>
              <a:tr h="593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latin typeface="Times New Roman"/>
                        </a:rPr>
                        <a:t>Наименование </a:t>
                      </a:r>
                      <a:r>
                        <a:rPr lang="ru-RU" sz="2000" b="0" i="0" u="none" strike="noStrike" dirty="0" smtClean="0">
                          <a:latin typeface="Times New Roman"/>
                        </a:rPr>
                        <a:t>расходов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</a:t>
                      </a:r>
                      <a:endParaRPr lang="ru-RU" sz="2000" b="0" i="0" u="none" strike="noStrike" dirty="0" smtClean="0">
                        <a:latin typeface="Times New Roman"/>
                      </a:endParaRP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Отклонение</a:t>
                      </a:r>
                      <a:endParaRPr lang="ru-RU" sz="2000" b="0" i="0" u="none" strike="noStrike" dirty="0" smtClean="0">
                        <a:latin typeface="Times New Roman"/>
                      </a:endParaRP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latin typeface="Times New Roman"/>
                        </a:rPr>
                        <a:t>% исполнения</a:t>
                      </a:r>
                    </a:p>
                  </a:txBody>
                  <a:tcPr marL="6178" marR="6178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11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проектных работ и строительство распределительных газопроводов </a:t>
                      </a:r>
                      <a:endParaRPr kumimoji="0"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23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38828,2 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23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35263,0 </a:t>
                      </a:r>
                      <a:endParaRPr kumimoji="0" lang="ru-RU" sz="23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-3565,2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90,8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7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Распределительный газопровод </a:t>
                      </a:r>
                      <a:r>
                        <a:rPr kumimoji="0" lang="ru-RU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с.Богомягково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2200" b="0" i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6661,3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1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6474,7</a:t>
                      </a:r>
                      <a:endParaRPr lang="ru-RU" sz="2300" b="0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1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-186,3</a:t>
                      </a:r>
                      <a:endParaRPr lang="ru-RU" sz="2300" b="0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1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97,2</a:t>
                      </a:r>
                      <a:endParaRPr lang="ru-RU" sz="2400" b="0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3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Распределительный газопровод для </a:t>
                      </a:r>
                      <a:r>
                        <a:rPr kumimoji="0" lang="ru-RU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с.Комарово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23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25804,7 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22617,9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1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-3186,8</a:t>
                      </a:r>
                      <a:endParaRPr lang="ru-RU" sz="2300" b="0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1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87,7</a:t>
                      </a:r>
                      <a:endParaRPr lang="ru-RU" sz="2400" b="0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57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Распределительный газопровод для газоснабжения </a:t>
                      </a:r>
                      <a:r>
                        <a:rPr kumimoji="0" lang="ru-RU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д.Монастырка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6362,2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6170,4</a:t>
                      </a:r>
                    </a:p>
                  </a:txBody>
                  <a:tcPr marL="9525" marR="9525" marT="95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1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-191,8</a:t>
                      </a:r>
                      <a:endParaRPr lang="ru-RU" sz="2300" b="0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1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97,0</a:t>
                      </a:r>
                      <a:endParaRPr lang="ru-RU" sz="2400" b="0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0225">
                <a:tc>
                  <a:txBody>
                    <a:bodyPr/>
                    <a:lstStyle/>
                    <a:p>
                      <a:pPr algn="l" fontAlgn="ctr"/>
                      <a:endParaRPr kumimoji="0" lang="ru-RU" sz="2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kumimoji="0" lang="ru-RU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Расходы на ликвидацию аварии на участке трубопровода сети магистрального водопровода, расположенного вдоль трассы Оса-Чернушка, около отворота Чайковский и недопущению нарушения транспортного процесса (субсидии МУП «Водоканал»</a:t>
                      </a: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490,1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490,1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178" marR="74147" marT="6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479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3240088"/>
          </a:xfrm>
        </p:spPr>
        <p:txBody>
          <a:bodyPr/>
          <a:lstStyle/>
          <a:p>
            <a:pPr algn="ctr" eaLnBrk="1" hangingPunct="1"/>
            <a:r>
              <a:rPr lang="ru-RU" sz="4800" b="1" i="1" dirty="0" smtClean="0">
                <a:solidFill>
                  <a:schemeClr val="tx1"/>
                </a:solidFill>
                <a:latin typeface="Times New Roman" pitchFamily="18" charset="0"/>
              </a:rPr>
              <a:t>Спасибо </a:t>
            </a:r>
            <a:br>
              <a:rPr lang="ru-RU" sz="48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4800" b="1" i="1" dirty="0" smtClean="0">
                <a:solidFill>
                  <a:schemeClr val="tx1"/>
                </a:solidFill>
                <a:latin typeface="Times New Roman" pitchFamily="18" charset="0"/>
              </a:rPr>
              <a:t>за внимание!</a:t>
            </a:r>
          </a:p>
        </p:txBody>
      </p:sp>
      <p:sp>
        <p:nvSpPr>
          <p:cNvPr id="3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404C7-6A6A-49F9-9FAE-4D8E3E1D11E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11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6120978"/>
          </a:xfrm>
        </p:spPr>
        <p:txBody>
          <a:bodyPr anchor="ctr"/>
          <a:lstStyle/>
          <a:p>
            <a:pPr algn="ctr" eaLnBrk="1" hangingPunct="1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</a:rPr>
              <a:t>Доходы бюджета</a:t>
            </a:r>
          </a:p>
        </p:txBody>
      </p:sp>
      <p:sp>
        <p:nvSpPr>
          <p:cNvPr id="3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F7BDF-6722-4D24-800C-350674146333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39552" y="174678"/>
            <a:ext cx="8229600" cy="864096"/>
          </a:xfrm>
        </p:spPr>
        <p:txBody>
          <a:bodyPr anchor="ctr">
            <a:noAutofit/>
          </a:bodyPr>
          <a:lstStyle/>
          <a:p>
            <a:pPr algn="ctr">
              <a:defRPr/>
            </a:pPr>
            <a:r>
              <a:rPr lang="ru-RU" altLang="ru-RU" sz="2800" b="1" dirty="0" smtClean="0">
                <a:solidFill>
                  <a:srgbClr val="000000"/>
                </a:solidFill>
              </a:rPr>
              <a:t>СТРУКТУРА ДОХОДОВ  </a:t>
            </a:r>
            <a:r>
              <a:rPr lang="ru-RU" altLang="ru-RU" sz="2800" b="1" dirty="0">
                <a:solidFill>
                  <a:prstClr val="black"/>
                </a:solidFill>
                <a:latin typeface="Arial" pitchFamily="34" charset="0"/>
              </a:rPr>
              <a:t>2019 </a:t>
            </a:r>
            <a:r>
              <a:rPr lang="ru-RU" altLang="ru-RU" sz="2800" b="1" dirty="0" smtClean="0">
                <a:solidFill>
                  <a:prstClr val="black"/>
                </a:solidFill>
                <a:latin typeface="Arial" pitchFamily="34" charset="0"/>
              </a:rPr>
              <a:t>года</a:t>
            </a:r>
            <a:r>
              <a:rPr lang="ru-RU" altLang="ru-RU" sz="2800" b="1" dirty="0" smtClean="0">
                <a:solidFill>
                  <a:srgbClr val="000000"/>
                </a:solidFill>
              </a:rPr>
              <a:t/>
            </a:r>
            <a:br>
              <a:rPr lang="ru-RU" altLang="ru-RU" sz="2800" b="1" dirty="0" smtClean="0">
                <a:solidFill>
                  <a:srgbClr val="000000"/>
                </a:solidFill>
              </a:rPr>
            </a:br>
            <a:endParaRPr lang="ru-RU" altLang="ru-RU" sz="28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211674" y="2337345"/>
            <a:ext cx="142875" cy="14605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1523" y="3032641"/>
            <a:ext cx="142875" cy="144463"/>
          </a:xfrm>
          <a:prstGeom prst="rect">
            <a:avLst/>
          </a:prstGeom>
          <a:solidFill>
            <a:srgbClr val="0099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177" name="TextBox 5"/>
          <p:cNvSpPr txBox="1">
            <a:spLocks noChangeArrowheads="1"/>
          </p:cNvSpPr>
          <p:nvPr/>
        </p:nvSpPr>
        <p:spPr bwMode="auto">
          <a:xfrm>
            <a:off x="539552" y="2206820"/>
            <a:ext cx="2592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prstClr val="black"/>
                </a:solidFill>
                <a:latin typeface="Arial" pitchFamily="34" charset="0"/>
              </a:rPr>
              <a:t>Налоговые</a:t>
            </a:r>
            <a:r>
              <a:rPr lang="ru-RU" altLang="ru-RU" sz="1600" dirty="0">
                <a:solidFill>
                  <a:prstClr val="black"/>
                </a:solidFill>
                <a:latin typeface="Arial" pitchFamily="34" charset="0"/>
              </a:rPr>
              <a:t> доходы</a:t>
            </a:r>
          </a:p>
        </p:txBody>
      </p:sp>
      <p:sp>
        <p:nvSpPr>
          <p:cNvPr id="7178" name="TextBox 9"/>
          <p:cNvSpPr txBox="1">
            <a:spLocks noChangeArrowheads="1"/>
          </p:cNvSpPr>
          <p:nvPr/>
        </p:nvSpPr>
        <p:spPr bwMode="auto">
          <a:xfrm>
            <a:off x="539552" y="2585909"/>
            <a:ext cx="2592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prstClr val="black"/>
                </a:solidFill>
                <a:latin typeface="Arial" pitchFamily="34" charset="0"/>
              </a:rPr>
              <a:t>Неналоговые</a:t>
            </a:r>
            <a:r>
              <a:rPr lang="ru-RU" altLang="ru-RU" sz="1600" dirty="0">
                <a:solidFill>
                  <a:prstClr val="black"/>
                </a:solidFill>
                <a:latin typeface="Arial" pitchFamily="34" charset="0"/>
              </a:rPr>
              <a:t> доходы</a:t>
            </a:r>
          </a:p>
        </p:txBody>
      </p:sp>
      <p:sp>
        <p:nvSpPr>
          <p:cNvPr id="7179" name="TextBox 10"/>
          <p:cNvSpPr txBox="1">
            <a:spLocks noChangeArrowheads="1"/>
          </p:cNvSpPr>
          <p:nvPr/>
        </p:nvSpPr>
        <p:spPr bwMode="auto">
          <a:xfrm>
            <a:off x="539552" y="2934259"/>
            <a:ext cx="34563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prstClr val="black"/>
                </a:solidFill>
                <a:latin typeface="Arial" pitchFamily="34" charset="0"/>
              </a:rPr>
              <a:t>Безвозмездные</a:t>
            </a:r>
            <a:r>
              <a:rPr lang="ru-RU" altLang="ru-RU" sz="1600" dirty="0">
                <a:solidFill>
                  <a:prstClr val="black"/>
                </a:solidFill>
                <a:latin typeface="Arial" pitchFamily="34" charset="0"/>
              </a:rPr>
              <a:t> поступления</a:t>
            </a:r>
          </a:p>
        </p:txBody>
      </p:sp>
      <p:sp>
        <p:nvSpPr>
          <p:cNvPr id="7180" name="TextBox 11"/>
          <p:cNvSpPr txBox="1">
            <a:spLocks noChangeArrowheads="1"/>
          </p:cNvSpPr>
          <p:nvPr/>
        </p:nvSpPr>
        <p:spPr bwMode="auto">
          <a:xfrm>
            <a:off x="575173" y="3294782"/>
            <a:ext cx="20882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prstClr val="black"/>
                </a:solidFill>
                <a:latin typeface="Arial" pitchFamily="34" charset="0"/>
              </a:rPr>
              <a:t>Дотации</a:t>
            </a:r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229911" y="2731016"/>
            <a:ext cx="144487" cy="1301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1673" y="3406423"/>
            <a:ext cx="142875" cy="1460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2771799" y="908720"/>
            <a:ext cx="295232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prstClr val="black"/>
                </a:solidFill>
                <a:latin typeface="Arial" pitchFamily="34" charset="0"/>
              </a:rPr>
              <a:t>+26827,7</a:t>
            </a:r>
            <a:r>
              <a:rPr lang="ru-RU" altLang="ru-RU" sz="1800" dirty="0" smtClean="0">
                <a:solidFill>
                  <a:prstClr val="black"/>
                </a:solidFill>
                <a:latin typeface="Arial" pitchFamily="34" charset="0"/>
              </a:rPr>
              <a:t>тыс. руб.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2934993" y="908720"/>
            <a:ext cx="3149175" cy="864096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u="sng" dirty="0">
                <a:solidFill>
                  <a:schemeClr val="tx1"/>
                </a:solidFill>
                <a:latin typeface="Calibri"/>
              </a:rPr>
              <a:t>945 569,2 тыс. руб.</a:t>
            </a: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09647"/>
              </p:ext>
            </p:extLst>
          </p:nvPr>
        </p:nvGraphicFramePr>
        <p:xfrm>
          <a:off x="3635896" y="1916832"/>
          <a:ext cx="505864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385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65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77576"/>
              </p:ext>
            </p:extLst>
          </p:nvPr>
        </p:nvGraphicFramePr>
        <p:xfrm>
          <a:off x="107504" y="1196752"/>
          <a:ext cx="8893174" cy="5434205"/>
        </p:xfrm>
        <a:graphic>
          <a:graphicData uri="http://schemas.openxmlformats.org/drawingml/2006/table">
            <a:tbl>
              <a:tblPr/>
              <a:tblGrid>
                <a:gridCol w="2988965"/>
                <a:gridCol w="1185677"/>
                <a:gridCol w="1234092"/>
                <a:gridCol w="1468663"/>
                <a:gridCol w="1080120"/>
                <a:gridCol w="935657"/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источника доходов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Отклонение от плана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исполнения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Уд. вес%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Собственные средства бюджета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354854,5</a:t>
                      </a:r>
                    </a:p>
                    <a:p>
                      <a:pPr algn="ctr"/>
                      <a:endParaRPr lang="ru-RU" sz="1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348356,1</a:t>
                      </a:r>
                    </a:p>
                    <a:p>
                      <a:pPr algn="ctr"/>
                      <a:endParaRPr lang="ru-RU" sz="18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-6498,4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36,8</a:t>
                      </a:r>
                    </a:p>
                    <a:p>
                      <a:pPr algn="ctr"/>
                      <a:endParaRPr lang="ru-RU" sz="18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4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Средства других уровней бюджета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том числе: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Федеральные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Краевые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Поселений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608715,4</a:t>
                      </a:r>
                    </a:p>
                    <a:p>
                      <a:pPr algn="ctr"/>
                      <a:endParaRPr lang="ru-RU" sz="1600" b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b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8936,3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561787,8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37991,3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599498,3</a:t>
                      </a:r>
                    </a:p>
                    <a:p>
                      <a:pPr algn="ctr"/>
                      <a:endParaRPr lang="ru-RU" sz="1600" b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b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8878,9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552660,4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37959,0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-9217,1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-57,4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-9127,4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-32,3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99,9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63,4</a:t>
                      </a:r>
                    </a:p>
                    <a:p>
                      <a:pPr algn="ctr"/>
                      <a:endParaRPr lang="ru-RU" sz="1600" b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600" b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0,9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58,5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Возврат остатков субсидий, субвенций прошлых лет 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-2285,2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-2285,2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-0,2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 доходов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961284,7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945569,2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-15715,5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98,4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08912" cy="897834"/>
          </a:xfrm>
          <a:ln>
            <a:miter lim="800000"/>
            <a:headEnd/>
            <a:tailEnd/>
          </a:ln>
          <a:extLst/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400" b="1" i="1" dirty="0" smtClean="0">
                <a:solidFill>
                  <a:schemeClr val="tx1"/>
                </a:solidFill>
              </a:rPr>
              <a:t>Основные </a:t>
            </a:r>
            <a:r>
              <a:rPr lang="ru-RU" sz="2400" b="1" i="1" dirty="0">
                <a:solidFill>
                  <a:schemeClr val="tx1"/>
                </a:solidFill>
              </a:rPr>
              <a:t>характеристики исполнения бюджета </a:t>
            </a:r>
            <a:r>
              <a:rPr lang="ru-RU" sz="2400" b="1" i="1" dirty="0" smtClean="0">
                <a:solidFill>
                  <a:schemeClr val="tx1"/>
                </a:solidFill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r>
              <a:rPr lang="ru-RU" sz="2400" b="1" i="1" dirty="0" smtClean="0">
                <a:solidFill>
                  <a:schemeClr val="tx1"/>
                </a:solidFill>
              </a:rPr>
              <a:t>по доходам за 2019 год  ( </a:t>
            </a:r>
            <a:r>
              <a:rPr lang="ru-RU" sz="2400" b="1" i="1" dirty="0" err="1" smtClean="0">
                <a:solidFill>
                  <a:schemeClr val="tx1"/>
                </a:solidFill>
              </a:rPr>
              <a:t>тыс.руб</a:t>
            </a:r>
            <a:r>
              <a:rPr lang="ru-RU" sz="2400" b="1" i="1" dirty="0" smtClean="0">
                <a:solidFill>
                  <a:schemeClr val="tx1"/>
                </a:solidFill>
              </a:rPr>
              <a:t>.)</a:t>
            </a:r>
            <a:endParaRPr lang="ru-RU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79933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87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8229600" cy="404813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 собственных доходов  </a:t>
            </a:r>
            <a:r>
              <a:rPr lang="ru-RU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руб.)</a:t>
            </a:r>
          </a:p>
        </p:txBody>
      </p:sp>
      <p:graphicFrame>
        <p:nvGraphicFramePr>
          <p:cNvPr id="6237" name="Group 9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97680396"/>
              </p:ext>
            </p:extLst>
          </p:nvPr>
        </p:nvGraphicFramePr>
        <p:xfrm>
          <a:off x="179512" y="548680"/>
          <a:ext cx="8856984" cy="6360434"/>
        </p:xfrm>
        <a:graphic>
          <a:graphicData uri="http://schemas.openxmlformats.org/drawingml/2006/table">
            <a:tbl>
              <a:tblPr/>
              <a:tblGrid>
                <a:gridCol w="3816424"/>
                <a:gridCol w="1440160"/>
                <a:gridCol w="1512168"/>
                <a:gridCol w="1359315"/>
                <a:gridCol w="728917"/>
              </a:tblGrid>
              <a:tr h="360040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</a:t>
                      </a:r>
                    </a:p>
                  </a:txBody>
                  <a:tcPr marL="90006" marR="90006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от плана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43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т.ч.</a:t>
                      </a:r>
                      <a:endParaRPr kumimoji="0" lang="ru-RU" sz="17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6" marR="90006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145456,7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142234,4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-3222,3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0695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</a:p>
                  </a:txBody>
                  <a:tcPr marL="90006" marR="90006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102047,5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99466,7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-2580,8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95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</a:p>
                  </a:txBody>
                  <a:tcPr marL="90006" marR="90006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4472,9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4063,4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-409,5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95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 (ЕНВД)</a:t>
                      </a:r>
                    </a:p>
                  </a:txBody>
                  <a:tcPr marL="90006" marR="90006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16865,6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16553,1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-312,5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95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 (транспорт. нал.)</a:t>
                      </a:r>
                    </a:p>
                  </a:txBody>
                  <a:tcPr marL="90006" marR="90006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18163,1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17888,4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-274,7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95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90006" marR="90006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3907,6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4262,8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+355,2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43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т.ч.</a:t>
                      </a:r>
                    </a:p>
                  </a:txBody>
                  <a:tcPr marL="90006" marR="90006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70340,5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67064,4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-3276,1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68876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</a:t>
                      </a:r>
                    </a:p>
                  </a:txBody>
                  <a:tcPr marL="90006" marR="90006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59098,7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55647,2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-3451,5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24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активов</a:t>
                      </a:r>
                    </a:p>
                  </a:txBody>
                  <a:tcPr marL="90006" marR="90006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4457,6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3075,9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-1381,7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3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природными ресурсами</a:t>
                      </a:r>
                    </a:p>
                  </a:txBody>
                  <a:tcPr marL="90006" marR="90006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676,6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820,2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+143,6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9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по компенсации затрат гос-ва</a:t>
                      </a:r>
                    </a:p>
                  </a:txBody>
                  <a:tcPr marL="90006" marR="90006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1781,4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1852,4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+71,0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95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0006" marR="90006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4326,2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5665,2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+1339,0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95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marL="90006" marR="90006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43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краевого бюджета</a:t>
                      </a:r>
                    </a:p>
                  </a:txBody>
                  <a:tcPr marL="90006" marR="90006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139057,3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139057,3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44266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</a:p>
                  </a:txBody>
                  <a:tcPr marL="90006" marR="90006" marT="46797" marB="467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354854,5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348356,1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-6498,4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16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87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14313"/>
            <a:ext cx="8229600" cy="40481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 безвозмездных поступлений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руб.)</a:t>
            </a:r>
          </a:p>
        </p:txBody>
      </p:sp>
      <p:graphicFrame>
        <p:nvGraphicFramePr>
          <p:cNvPr id="6237" name="Group 9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49257953"/>
              </p:ext>
            </p:extLst>
          </p:nvPr>
        </p:nvGraphicFramePr>
        <p:xfrm>
          <a:off x="179512" y="620688"/>
          <a:ext cx="8856984" cy="5832646"/>
        </p:xfrm>
        <a:graphic>
          <a:graphicData uri="http://schemas.openxmlformats.org/drawingml/2006/table">
            <a:tbl>
              <a:tblPr/>
              <a:tblGrid>
                <a:gridCol w="3312368"/>
                <a:gridCol w="1534610"/>
                <a:gridCol w="1532839"/>
                <a:gridCol w="1442188"/>
                <a:gridCol w="1034979"/>
              </a:tblGrid>
              <a:tr h="659645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от плана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3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9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других уровней бюджета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608715,4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599498,3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-9217,1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132001,3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126913,7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-5087,6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410115,8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410008,3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-107,5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4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66598,3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62576,3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-4022,0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9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прошлого года в край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-2285,2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-2285,2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606430,2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597213,1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-9217,1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68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по налоговым платежам </a:t>
            </a:r>
            <a:b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бюджеты разных уровней</a:t>
            </a:r>
            <a:endParaRPr lang="ru-RU" sz="3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85015"/>
              </p:ext>
            </p:extLst>
          </p:nvPr>
        </p:nvGraphicFramePr>
        <p:xfrm>
          <a:off x="107505" y="1196752"/>
          <a:ext cx="8928992" cy="5512717"/>
        </p:xfrm>
        <a:graphic>
          <a:graphicData uri="http://schemas.openxmlformats.org/drawingml/2006/table">
            <a:tbl>
              <a:tblPr/>
              <a:tblGrid>
                <a:gridCol w="1992420"/>
                <a:gridCol w="1607979"/>
                <a:gridCol w="1512168"/>
                <a:gridCol w="1512168"/>
                <a:gridCol w="1368152"/>
                <a:gridCol w="936105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тыс. руб.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1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 налога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Задолженность на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01.01.2018г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Задолженность на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01.01.2019г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Задолженность на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01.01.2020г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2020года 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2019году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1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3539,0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4315,0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ru-RU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21252,0</a:t>
                      </a:r>
                      <a:endParaRPr kumimoji="0" lang="ru-RU" sz="22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+16937,0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492,5%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ЕНВД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1226,0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2090,0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2325,0</a:t>
                      </a:r>
                      <a:endParaRPr kumimoji="0" lang="ru-RU" sz="22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+235,0</a:t>
                      </a:r>
                      <a:endParaRPr kumimoji="0" lang="ru-RU" sz="22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111,2%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60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Транспортный налог с организаций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146,0</a:t>
                      </a:r>
                      <a:endParaRPr kumimoji="0" lang="ru-RU" sz="22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-123,0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Транспортный налог с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физ.лиц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12867,0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22430,0</a:t>
                      </a:r>
                      <a:endParaRPr lang="ru-RU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10196,0</a:t>
                      </a:r>
                      <a:endParaRPr kumimoji="0" lang="ru-RU" sz="22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-12234,0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9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сельсхоз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налог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127,0</a:t>
                      </a:r>
                      <a:endParaRPr kumimoji="0" lang="ru-RU" sz="22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96,9%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1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Недоимка всего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17940,0</a:t>
                      </a:r>
                      <a:endParaRPr lang="ru-RU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29235,0</a:t>
                      </a:r>
                      <a:endParaRPr lang="ru-RU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34046,0</a:t>
                      </a:r>
                      <a:endParaRPr kumimoji="0" lang="ru-RU" sz="22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+4811,0</a:t>
                      </a:r>
                      <a:endParaRPr lang="ru-RU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116,5%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31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по налоговым платежам </a:t>
            </a:r>
            <a:b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бюджеты разных уровней (уточненная)</a:t>
            </a:r>
            <a:endParaRPr lang="ru-RU" sz="3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340915"/>
              </p:ext>
            </p:extLst>
          </p:nvPr>
        </p:nvGraphicFramePr>
        <p:xfrm>
          <a:off x="107504" y="1556792"/>
          <a:ext cx="8856985" cy="5230974"/>
        </p:xfrm>
        <a:graphic>
          <a:graphicData uri="http://schemas.openxmlformats.org/drawingml/2006/table">
            <a:tbl>
              <a:tblPr/>
              <a:tblGrid>
                <a:gridCol w="1465544"/>
                <a:gridCol w="1198752"/>
                <a:gridCol w="1152128"/>
                <a:gridCol w="1296144"/>
                <a:gridCol w="1080120"/>
                <a:gridCol w="1296144"/>
                <a:gridCol w="1368153"/>
              </a:tblGrid>
              <a:tr h="31394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тыс. руб.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0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 налога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Задолж-ть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01.01.2019г. ИФНС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Задолж-ть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01.01.2019г.  МФ ПК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данных МФ ПК от ИФНС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Задолж-ть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01.01.2020г. ИФНС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Задолж-ть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01.01.2020г.</a:t>
                      </a:r>
                    </a:p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Программа МО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данных МО от ИФНС</a:t>
                      </a:r>
                    </a:p>
                    <a:p>
                      <a:endParaRPr lang="ru-RU" b="1" dirty="0"/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4315,0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2958,0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-1357,0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21252,0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7852,0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-13400,0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6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ЕНВД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2090,0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1043,0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-1047,0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2325,0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1076,0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-1249,0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4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Транспортный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22699,0</a:t>
                      </a:r>
                      <a:endParaRPr lang="ru-RU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11830,0</a:t>
                      </a:r>
                      <a:endParaRPr lang="ru-RU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-10869,0</a:t>
                      </a:r>
                      <a:endParaRPr lang="ru-RU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10342,0</a:t>
                      </a:r>
                      <a:endParaRPr lang="ru-RU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10159,0</a:t>
                      </a:r>
                      <a:endParaRPr lang="ru-RU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-183,0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ЕСХН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-127,0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Недоимка всего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29235,0</a:t>
                      </a:r>
                      <a:endParaRPr lang="ru-RU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15962,0</a:t>
                      </a:r>
                      <a:endParaRPr lang="ru-RU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-13273,0</a:t>
                      </a:r>
                      <a:endParaRPr lang="ru-RU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34046,0</a:t>
                      </a:r>
                      <a:endParaRPr lang="ru-RU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19087,0</a:t>
                      </a:r>
                      <a:endParaRPr lang="ru-RU" sz="2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-14959,0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53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18179</TotalTime>
  <Words>7466</Words>
  <Application>Microsoft Office PowerPoint</Application>
  <PresentationFormat>Экран (4:3)</PresentationFormat>
  <Paragraphs>1092</Paragraphs>
  <Slides>26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Поток</vt:lpstr>
      <vt:lpstr>1_Поток</vt:lpstr>
      <vt:lpstr>2_Поток</vt:lpstr>
      <vt:lpstr>Презентация PowerPoint</vt:lpstr>
      <vt:lpstr>Основные характеристики бюджета  Осинского муниципального района, тыс. рублей</vt:lpstr>
      <vt:lpstr>Доходы бюджета</vt:lpstr>
      <vt:lpstr>СТРУКТУРА ДОХОДОВ  2019 года </vt:lpstr>
      <vt:lpstr>                                                                                                                    Основные характеристики исполнения бюджета  по доходам за 2019 год  ( тыс.руб.)</vt:lpstr>
      <vt:lpstr>Структура  собственных доходов  (тыс. руб.)</vt:lpstr>
      <vt:lpstr>Структура  безвозмездных поступлений (тыс. руб.)</vt:lpstr>
      <vt:lpstr>Задолженность по налоговым платежам  в бюджеты разных уровней</vt:lpstr>
      <vt:lpstr>Задолженность по налоговым платежам  в бюджеты разных уровней (уточненная)</vt:lpstr>
      <vt:lpstr>Расходы бюджета</vt:lpstr>
      <vt:lpstr>Презентация PowerPoint</vt:lpstr>
      <vt:lpstr>Структура расходов бюджета  по источникам финансирования   2019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fau-12</dc:creator>
  <cp:lastModifiedBy>fau-11</cp:lastModifiedBy>
  <cp:revision>1292</cp:revision>
  <cp:lastPrinted>2020-05-25T08:06:04Z</cp:lastPrinted>
  <dcterms:modified xsi:type="dcterms:W3CDTF">2021-03-09T04:49:55Z</dcterms:modified>
</cp:coreProperties>
</file>